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588" r:id="rId2"/>
    <p:sldId id="277" r:id="rId3"/>
    <p:sldId id="257" r:id="rId4"/>
    <p:sldId id="674" r:id="rId5"/>
    <p:sldId id="604" r:id="rId6"/>
    <p:sldId id="352" r:id="rId7"/>
    <p:sldId id="568" r:id="rId8"/>
    <p:sldId id="590" r:id="rId9"/>
    <p:sldId id="605" r:id="rId10"/>
    <p:sldId id="606" r:id="rId11"/>
    <p:sldId id="607" r:id="rId12"/>
    <p:sldId id="608" r:id="rId13"/>
    <p:sldId id="609" r:id="rId14"/>
    <p:sldId id="610" r:id="rId15"/>
    <p:sldId id="611" r:id="rId16"/>
    <p:sldId id="612" r:id="rId17"/>
    <p:sldId id="613" r:id="rId18"/>
    <p:sldId id="618" r:id="rId19"/>
    <p:sldId id="614" r:id="rId20"/>
    <p:sldId id="615" r:id="rId21"/>
    <p:sldId id="616" r:id="rId22"/>
    <p:sldId id="617" r:id="rId23"/>
    <p:sldId id="619" r:id="rId24"/>
    <p:sldId id="620" r:id="rId25"/>
    <p:sldId id="621" r:id="rId26"/>
    <p:sldId id="622" r:id="rId27"/>
    <p:sldId id="623" r:id="rId28"/>
    <p:sldId id="624" r:id="rId29"/>
    <p:sldId id="625" r:id="rId30"/>
    <p:sldId id="626" r:id="rId31"/>
    <p:sldId id="628" r:id="rId32"/>
    <p:sldId id="629" r:id="rId33"/>
    <p:sldId id="630" r:id="rId34"/>
    <p:sldId id="632" r:id="rId35"/>
    <p:sldId id="633" r:id="rId36"/>
    <p:sldId id="634" r:id="rId37"/>
    <p:sldId id="635" r:id="rId38"/>
    <p:sldId id="641" r:id="rId39"/>
    <p:sldId id="642" r:id="rId40"/>
    <p:sldId id="643" r:id="rId41"/>
    <p:sldId id="636" r:id="rId42"/>
    <p:sldId id="637" r:id="rId43"/>
    <p:sldId id="638" r:id="rId44"/>
    <p:sldId id="639" r:id="rId45"/>
    <p:sldId id="645" r:id="rId46"/>
    <p:sldId id="646" r:id="rId47"/>
    <p:sldId id="647" r:id="rId48"/>
    <p:sldId id="648" r:id="rId49"/>
    <p:sldId id="644" r:id="rId50"/>
    <p:sldId id="640" r:id="rId51"/>
    <p:sldId id="650" r:id="rId52"/>
    <p:sldId id="651" r:id="rId53"/>
    <p:sldId id="652" r:id="rId54"/>
    <p:sldId id="653" r:id="rId55"/>
    <p:sldId id="654" r:id="rId56"/>
    <p:sldId id="656" r:id="rId57"/>
    <p:sldId id="655" r:id="rId58"/>
    <p:sldId id="649" r:id="rId59"/>
    <p:sldId id="671" r:id="rId60"/>
    <p:sldId id="672" r:id="rId61"/>
    <p:sldId id="585" r:id="rId62"/>
    <p:sldId id="675" r:id="rId63"/>
    <p:sldId id="492" r:id="rId64"/>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588"/>
            <p14:sldId id="277"/>
            <p14:sldId id="257"/>
            <p14:sldId id="674"/>
            <p14:sldId id="604"/>
            <p14:sldId id="352"/>
            <p14:sldId id="568"/>
            <p14:sldId id="590"/>
            <p14:sldId id="605"/>
            <p14:sldId id="606"/>
            <p14:sldId id="607"/>
            <p14:sldId id="608"/>
            <p14:sldId id="609"/>
            <p14:sldId id="610"/>
            <p14:sldId id="611"/>
            <p14:sldId id="612"/>
            <p14:sldId id="613"/>
            <p14:sldId id="618"/>
            <p14:sldId id="614"/>
            <p14:sldId id="615"/>
            <p14:sldId id="616"/>
            <p14:sldId id="617"/>
            <p14:sldId id="619"/>
            <p14:sldId id="620"/>
            <p14:sldId id="621"/>
            <p14:sldId id="622"/>
            <p14:sldId id="623"/>
            <p14:sldId id="624"/>
            <p14:sldId id="625"/>
            <p14:sldId id="626"/>
            <p14:sldId id="628"/>
            <p14:sldId id="629"/>
            <p14:sldId id="630"/>
            <p14:sldId id="632"/>
            <p14:sldId id="633"/>
            <p14:sldId id="634"/>
            <p14:sldId id="635"/>
            <p14:sldId id="641"/>
            <p14:sldId id="642"/>
            <p14:sldId id="643"/>
            <p14:sldId id="636"/>
            <p14:sldId id="637"/>
            <p14:sldId id="638"/>
            <p14:sldId id="639"/>
            <p14:sldId id="645"/>
            <p14:sldId id="646"/>
            <p14:sldId id="647"/>
            <p14:sldId id="648"/>
            <p14:sldId id="644"/>
            <p14:sldId id="640"/>
            <p14:sldId id="650"/>
            <p14:sldId id="651"/>
            <p14:sldId id="652"/>
            <p14:sldId id="653"/>
            <p14:sldId id="654"/>
            <p14:sldId id="656"/>
            <p14:sldId id="655"/>
            <p14:sldId id="649"/>
            <p14:sldId id="671"/>
            <p14:sldId id="672"/>
            <p14:sldId id="585"/>
            <p14:sldId id="675"/>
            <p14:sldId id="4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Shannon (DESE)" initials="RS(" lastIdx="13" clrIdx="0">
    <p:extLst>
      <p:ext uri="{19B8F6BF-5375-455C-9EA6-DF929625EA0E}">
        <p15:presenceInfo xmlns:p15="http://schemas.microsoft.com/office/powerpoint/2012/main" userId="S::Shannon.Raymond@mass.gov::9d43d8f5-1318-4cd1-ba89-a1ff41b22e08" providerId="AD"/>
      </p:ext>
    </p:extLst>
  </p:cmAuthor>
  <p:cmAuthor id="2" name="Canning, Frances (DESE)" initials="CF(" lastIdx="4" clrIdx="1">
    <p:extLst>
      <p:ext uri="{19B8F6BF-5375-455C-9EA6-DF929625EA0E}">
        <p15:presenceInfo xmlns:p15="http://schemas.microsoft.com/office/powerpoint/2012/main" userId="S::Frances.A.Canning@mass.gov::4a4f8eb4-f13f-4d79-baf4-2642db8f6c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5990" autoAdjust="0"/>
  </p:normalViewPr>
  <p:slideViewPr>
    <p:cSldViewPr snapToGrid="0">
      <p:cViewPr varScale="1">
        <p:scale>
          <a:sx n="105" d="100"/>
          <a:sy n="105" d="100"/>
        </p:scale>
        <p:origin x="2706" y="78"/>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2022/5/11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2022/5/11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https://survey.alchemer.com/s3/6608825/FY22-CACFP-Ounce-Equivalents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61</a:t>
            </a:fld>
            <a:endParaRPr lang="zh-CN" altLang="en-US"/>
          </a:p>
        </p:txBody>
      </p:sp>
    </p:spTree>
    <p:extLst>
      <p:ext uri="{BB962C8B-B14F-4D97-AF65-F5344CB8AC3E}">
        <p14:creationId xmlns:p14="http://schemas.microsoft.com/office/powerpoint/2010/main" val="270636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 Thank you</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63</a:t>
            </a:fld>
            <a:endParaRPr lang="zh-CN" altLang="en-US"/>
          </a:p>
        </p:txBody>
      </p:sp>
    </p:spTree>
    <p:extLst>
      <p:ext uri="{BB962C8B-B14F-4D97-AF65-F5344CB8AC3E}">
        <p14:creationId xmlns:p14="http://schemas.microsoft.com/office/powerpoint/2010/main" val="3311300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5/11/2022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s02web.zoom.us/rec/share/8ICYd5_go57UXNe4nsOGKAtvQkB6r0wbYIrmJ38I16ZrvmevZexEffhXEK_x9N_A.8gYGUjQeRO7g566V"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ns.usda.gov/tn/meal-pattern-training-worksheets-cacfp"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freestockphotos.biz/stockphoto/17316" TargetMode="External"/><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seriouseats.com/perfect-pita-bread-recipe" TargetMode="External"/><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hyperlink" Target="https://commons.wikimedia.org/wiki/File:Checkmark.sv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sda.gov/oascr/how-to-file-a-program-discrimination-complaint" TargetMode="External"/><Relationship Id="rId2" Type="http://schemas.openxmlformats.org/officeDocument/2006/relationships/hyperlink" Target="https://www.usda.gov/sites/default/files/documents/USDA-OASCR%20P-Complaint-Form-0508-0002-508-11-28-17Fax2Mail.pdf" TargetMode="External"/><Relationship Id="rId1" Type="http://schemas.openxmlformats.org/officeDocument/2006/relationships/slideLayout" Target="../slideLayouts/slideLayout5.xml"/><Relationship Id="rId4" Type="http://schemas.openxmlformats.org/officeDocument/2006/relationships/hyperlink" Target="mailto:program.intake@usda.gov"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blankcalendarpages.com/July-2022-calendar"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foodbuyingguide.fns.usda.gov/"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s://survey.alchemer.com/s3/6608825/FY22-CACFP-Ounce-Equivalents" TargetMode="Externa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5426-1421-4C09-AB08-C18F44EEDD03}"/>
              </a:ext>
            </a:extLst>
          </p:cNvPr>
          <p:cNvSpPr>
            <a:spLocks noGrp="1"/>
          </p:cNvSpPr>
          <p:nvPr>
            <p:ph type="title"/>
          </p:nvPr>
        </p:nvSpPr>
        <p:spPr/>
        <p:txBody>
          <a:bodyPr/>
          <a:lstStyle/>
          <a:p>
            <a:r>
              <a:rPr lang="en-US" dirty="0"/>
              <a:t>Link to training recording	</a:t>
            </a:r>
          </a:p>
        </p:txBody>
      </p:sp>
      <p:sp>
        <p:nvSpPr>
          <p:cNvPr id="3" name="Content Placeholder 2">
            <a:extLst>
              <a:ext uri="{FF2B5EF4-FFF2-40B4-BE49-F238E27FC236}">
                <a16:creationId xmlns:a16="http://schemas.microsoft.com/office/drawing/2014/main" id="{EAD1C638-BCFE-48F0-8119-2C9CAB11D6E8}"/>
              </a:ext>
            </a:extLst>
          </p:cNvPr>
          <p:cNvSpPr>
            <a:spLocks noGrp="1"/>
          </p:cNvSpPr>
          <p:nvPr>
            <p:ph idx="1"/>
          </p:nvPr>
        </p:nvSpPr>
        <p:spPr/>
        <p:txBody>
          <a:bodyPr/>
          <a:lstStyle/>
          <a:p>
            <a:r>
              <a:rPr lang="en-US" dirty="0"/>
              <a:t>To access a link to the recording of the November 9</a:t>
            </a:r>
            <a:r>
              <a:rPr lang="en-US" baseline="30000" dirty="0"/>
              <a:t>th</a:t>
            </a:r>
            <a:r>
              <a:rPr lang="en-US" dirty="0"/>
              <a:t> training, use this link: </a:t>
            </a:r>
            <a:r>
              <a:rPr lang="en-US" dirty="0">
                <a:hlinkClick r:id="rId2"/>
              </a:rPr>
              <a:t>https://us02web.zoom.us/rec/share/8ICYd5_go57UXNe4nsOGKAtvQkB6r0wbYIrmJ38I16ZrvmevZexEffhXEK_x9N_A.8gYGUjQeRO7g566V</a:t>
            </a:r>
            <a:r>
              <a:rPr lang="en-US" dirty="0"/>
              <a:t> </a:t>
            </a:r>
          </a:p>
          <a:p>
            <a:endParaRPr lang="en-US" dirty="0"/>
          </a:p>
          <a:p>
            <a:r>
              <a:rPr lang="en-US" dirty="0"/>
              <a:t>A link to the training certificate can be found at the end of this presentation</a:t>
            </a:r>
          </a:p>
          <a:p>
            <a:endParaRPr lang="en-US" dirty="0">
              <a:highlight>
                <a:srgbClr val="FFFF00"/>
              </a:highlight>
            </a:endParaRPr>
          </a:p>
        </p:txBody>
      </p:sp>
      <p:sp>
        <p:nvSpPr>
          <p:cNvPr id="4" name="Slide Number Placeholder 3">
            <a:extLst>
              <a:ext uri="{FF2B5EF4-FFF2-40B4-BE49-F238E27FC236}">
                <a16:creationId xmlns:a16="http://schemas.microsoft.com/office/drawing/2014/main" id="{B4C241BF-B2A0-4D6A-A332-952E982381EE}"/>
              </a:ext>
            </a:extLst>
          </p:cNvPr>
          <p:cNvSpPr>
            <a:spLocks noGrp="1"/>
          </p:cNvSpPr>
          <p:nvPr>
            <p:ph type="sldNum" sz="quarter" idx="12"/>
          </p:nvPr>
        </p:nvSpPr>
        <p:spPr/>
        <p:txBody>
          <a:bodyPr/>
          <a:lstStyle/>
          <a:p>
            <a:fld id="{FF27229C-EC7B-4063-A33B-28A5E87E32ED}" type="slidenum">
              <a:rPr lang="zh-CN" altLang="en-US" smtClean="0"/>
              <a:pPr/>
              <a:t>1</a:t>
            </a:fld>
            <a:endParaRPr lang="zh-CN" altLang="en-US" dirty="0"/>
          </a:p>
        </p:txBody>
      </p:sp>
    </p:spTree>
    <p:extLst>
      <p:ext uri="{BB962C8B-B14F-4D97-AF65-F5344CB8AC3E}">
        <p14:creationId xmlns:p14="http://schemas.microsoft.com/office/powerpoint/2010/main" val="139460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76C3-6049-4FC5-B8BD-527DC22B3E93}"/>
              </a:ext>
            </a:extLst>
          </p:cNvPr>
          <p:cNvSpPr>
            <a:spLocks noGrp="1"/>
          </p:cNvSpPr>
          <p:nvPr>
            <p:ph type="title"/>
          </p:nvPr>
        </p:nvSpPr>
        <p:spPr/>
        <p:txBody>
          <a:bodyPr/>
          <a:lstStyle/>
          <a:p>
            <a:r>
              <a:rPr lang="en-US" dirty="0"/>
              <a:t>Oz eq vs. servings (children)</a:t>
            </a:r>
          </a:p>
        </p:txBody>
      </p:sp>
      <p:sp>
        <p:nvSpPr>
          <p:cNvPr id="3" name="Content Placeholder 2">
            <a:extLst>
              <a:ext uri="{FF2B5EF4-FFF2-40B4-BE49-F238E27FC236}">
                <a16:creationId xmlns:a16="http://schemas.microsoft.com/office/drawing/2014/main" id="{DB00D6A9-1757-47C5-931C-4EEF3791FBF0}"/>
              </a:ext>
            </a:extLst>
          </p:cNvPr>
          <p:cNvSpPr>
            <a:spLocks noGrp="1"/>
          </p:cNvSpPr>
          <p:nvPr>
            <p:ph idx="1"/>
          </p:nvPr>
        </p:nvSpPr>
        <p:spPr/>
        <p:txBody>
          <a:bodyPr/>
          <a:lstStyle/>
          <a:p>
            <a:r>
              <a:rPr lang="en-US" dirty="0"/>
              <a:t>Direct transition from servings/slices to oz eq</a:t>
            </a:r>
          </a:p>
        </p:txBody>
      </p:sp>
      <p:sp>
        <p:nvSpPr>
          <p:cNvPr id="4" name="Slide Number Placeholder 3">
            <a:extLst>
              <a:ext uri="{FF2B5EF4-FFF2-40B4-BE49-F238E27FC236}">
                <a16:creationId xmlns:a16="http://schemas.microsoft.com/office/drawing/2014/main" id="{7C14CD86-CAB1-4FE4-A47C-0491695EA279}"/>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pic>
        <p:nvPicPr>
          <p:cNvPr id="6" name="Picture 5" descr="Table&#10;&#10;Description automatically generated">
            <a:extLst>
              <a:ext uri="{FF2B5EF4-FFF2-40B4-BE49-F238E27FC236}">
                <a16:creationId xmlns:a16="http://schemas.microsoft.com/office/drawing/2014/main" id="{8784A94C-3520-4BB2-95AB-C772C002038E}"/>
              </a:ext>
            </a:extLst>
          </p:cNvPr>
          <p:cNvPicPr>
            <a:picLocks noChangeAspect="1"/>
          </p:cNvPicPr>
          <p:nvPr/>
        </p:nvPicPr>
        <p:blipFill rotWithShape="1">
          <a:blip r:embed="rId2"/>
          <a:srcRect r="825" b="1854"/>
          <a:stretch/>
        </p:blipFill>
        <p:spPr>
          <a:xfrm>
            <a:off x="567743" y="1840624"/>
            <a:ext cx="10901286" cy="4276397"/>
          </a:xfrm>
          <a:prstGeom prst="rect">
            <a:avLst/>
          </a:prstGeom>
          <a:ln>
            <a:solidFill>
              <a:schemeClr val="tx1"/>
            </a:solidFill>
          </a:ln>
        </p:spPr>
      </p:pic>
    </p:spTree>
    <p:extLst>
      <p:ext uri="{BB962C8B-B14F-4D97-AF65-F5344CB8AC3E}">
        <p14:creationId xmlns:p14="http://schemas.microsoft.com/office/powerpoint/2010/main" val="28274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76C3-6049-4FC5-B8BD-527DC22B3E93}"/>
              </a:ext>
            </a:extLst>
          </p:cNvPr>
          <p:cNvSpPr>
            <a:spLocks noGrp="1"/>
          </p:cNvSpPr>
          <p:nvPr>
            <p:ph type="title"/>
          </p:nvPr>
        </p:nvSpPr>
        <p:spPr/>
        <p:txBody>
          <a:bodyPr/>
          <a:lstStyle/>
          <a:p>
            <a:r>
              <a:rPr lang="en-US" dirty="0"/>
              <a:t>Oz eq vs. servings (adults)</a:t>
            </a:r>
          </a:p>
        </p:txBody>
      </p:sp>
      <p:sp>
        <p:nvSpPr>
          <p:cNvPr id="3" name="Content Placeholder 2">
            <a:extLst>
              <a:ext uri="{FF2B5EF4-FFF2-40B4-BE49-F238E27FC236}">
                <a16:creationId xmlns:a16="http://schemas.microsoft.com/office/drawing/2014/main" id="{DB00D6A9-1757-47C5-931C-4EEF3791FBF0}"/>
              </a:ext>
            </a:extLst>
          </p:cNvPr>
          <p:cNvSpPr>
            <a:spLocks noGrp="1"/>
          </p:cNvSpPr>
          <p:nvPr>
            <p:ph idx="1"/>
          </p:nvPr>
        </p:nvSpPr>
        <p:spPr/>
        <p:txBody>
          <a:bodyPr/>
          <a:lstStyle/>
          <a:p>
            <a:r>
              <a:rPr lang="en-US" dirty="0"/>
              <a:t>Direct transition from servings/slices to oz eq</a:t>
            </a:r>
          </a:p>
        </p:txBody>
      </p:sp>
      <p:sp>
        <p:nvSpPr>
          <p:cNvPr id="4" name="Slide Number Placeholder 3">
            <a:extLst>
              <a:ext uri="{FF2B5EF4-FFF2-40B4-BE49-F238E27FC236}">
                <a16:creationId xmlns:a16="http://schemas.microsoft.com/office/drawing/2014/main" id="{7C14CD86-CAB1-4FE4-A47C-0491695EA279}"/>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pic>
        <p:nvPicPr>
          <p:cNvPr id="8" name="Picture 7" descr="Table&#10;&#10;Description automatically generated">
            <a:extLst>
              <a:ext uri="{FF2B5EF4-FFF2-40B4-BE49-F238E27FC236}">
                <a16:creationId xmlns:a16="http://schemas.microsoft.com/office/drawing/2014/main" id="{3551BFE6-7284-4F39-A876-867FC8D1C64A}"/>
              </a:ext>
            </a:extLst>
          </p:cNvPr>
          <p:cNvPicPr>
            <a:picLocks noChangeAspect="1"/>
          </p:cNvPicPr>
          <p:nvPr/>
        </p:nvPicPr>
        <p:blipFill rotWithShape="1">
          <a:blip r:embed="rId2"/>
          <a:srcRect t="12128"/>
          <a:stretch/>
        </p:blipFill>
        <p:spPr>
          <a:xfrm>
            <a:off x="546428" y="1828798"/>
            <a:ext cx="10746755" cy="4253156"/>
          </a:xfrm>
          <a:prstGeom prst="rect">
            <a:avLst/>
          </a:prstGeom>
        </p:spPr>
      </p:pic>
    </p:spTree>
    <p:extLst>
      <p:ext uri="{BB962C8B-B14F-4D97-AF65-F5344CB8AC3E}">
        <p14:creationId xmlns:p14="http://schemas.microsoft.com/office/powerpoint/2010/main" val="141360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Using USDA resources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276711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42C9-7BF2-4CA3-AB20-3479F8D48609}"/>
              </a:ext>
            </a:extLst>
          </p:cNvPr>
          <p:cNvSpPr>
            <a:spLocks noGrp="1"/>
          </p:cNvSpPr>
          <p:nvPr>
            <p:ph type="title"/>
          </p:nvPr>
        </p:nvSpPr>
        <p:spPr/>
        <p:txBody>
          <a:bodyPr/>
          <a:lstStyle/>
          <a:p>
            <a:r>
              <a:rPr lang="en-US" dirty="0"/>
              <a:t>USDA handouts</a:t>
            </a:r>
          </a:p>
        </p:txBody>
      </p:sp>
      <p:sp>
        <p:nvSpPr>
          <p:cNvPr id="3" name="Content Placeholder 2">
            <a:extLst>
              <a:ext uri="{FF2B5EF4-FFF2-40B4-BE49-F238E27FC236}">
                <a16:creationId xmlns:a16="http://schemas.microsoft.com/office/drawing/2014/main" id="{F1FC0F0A-AC9B-41BF-9ADA-F2314BC28B30}"/>
              </a:ext>
            </a:extLst>
          </p:cNvPr>
          <p:cNvSpPr>
            <a:spLocks noGrp="1"/>
          </p:cNvSpPr>
          <p:nvPr>
            <p:ph idx="1"/>
          </p:nvPr>
        </p:nvSpPr>
        <p:spPr>
          <a:xfrm>
            <a:off x="5556738" y="1137717"/>
            <a:ext cx="6167459" cy="5049746"/>
          </a:xfrm>
        </p:spPr>
        <p:txBody>
          <a:bodyPr/>
          <a:lstStyle/>
          <a:p>
            <a:r>
              <a:rPr lang="en-US" dirty="0">
                <a:hlinkClick r:id="rId2"/>
              </a:rPr>
              <a:t>USDA’s Team Nutrition page has a series of resources on Ounce Equivalents for grains</a:t>
            </a:r>
            <a:endParaRPr lang="en-US" dirty="0"/>
          </a:p>
          <a:p>
            <a:pPr lvl="1"/>
            <a:r>
              <a:rPr lang="en-US" dirty="0"/>
              <a:t>Using Ounce Equivalents</a:t>
            </a:r>
          </a:p>
          <a:p>
            <a:pPr lvl="1"/>
            <a:r>
              <a:rPr lang="en-US" dirty="0"/>
              <a:t>Feeding Infants using Ounce Equivalents</a:t>
            </a:r>
          </a:p>
          <a:p>
            <a:pPr lvl="1"/>
            <a:r>
              <a:rPr lang="en-US" dirty="0"/>
              <a:t>Calculating Ounce Equivalents</a:t>
            </a:r>
          </a:p>
          <a:p>
            <a:pPr lvl="1"/>
            <a:r>
              <a:rPr lang="en-US" dirty="0"/>
              <a:t>Crediting Single Serving Packages of Grains</a:t>
            </a:r>
          </a:p>
          <a:p>
            <a:pPr lvl="1"/>
            <a:r>
              <a:rPr lang="en-US" dirty="0"/>
              <a:t>Determining Ounce Equivalents in Recipes</a:t>
            </a:r>
          </a:p>
        </p:txBody>
      </p:sp>
      <p:sp>
        <p:nvSpPr>
          <p:cNvPr id="4" name="Slide Number Placeholder 3">
            <a:extLst>
              <a:ext uri="{FF2B5EF4-FFF2-40B4-BE49-F238E27FC236}">
                <a16:creationId xmlns:a16="http://schemas.microsoft.com/office/drawing/2014/main" id="{F30BAFD5-EBA8-44F3-8717-0437A2D71466}"/>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pic>
        <p:nvPicPr>
          <p:cNvPr id="6" name="Picture 5" descr="Graphical user interface, website&#10;&#10;Description automatically generated">
            <a:extLst>
              <a:ext uri="{FF2B5EF4-FFF2-40B4-BE49-F238E27FC236}">
                <a16:creationId xmlns:a16="http://schemas.microsoft.com/office/drawing/2014/main" id="{399E5DDC-1A42-4FEF-AF1E-29DFCECEC659}"/>
              </a:ext>
            </a:extLst>
          </p:cNvPr>
          <p:cNvPicPr>
            <a:picLocks noChangeAspect="1"/>
          </p:cNvPicPr>
          <p:nvPr/>
        </p:nvPicPr>
        <p:blipFill>
          <a:blip r:embed="rId3"/>
          <a:stretch>
            <a:fillRect/>
          </a:stretch>
        </p:blipFill>
        <p:spPr>
          <a:xfrm>
            <a:off x="467803" y="1137717"/>
            <a:ext cx="5088935" cy="5229708"/>
          </a:xfrm>
          <a:prstGeom prst="rect">
            <a:avLst/>
          </a:prstGeom>
        </p:spPr>
      </p:pic>
    </p:spTree>
    <p:extLst>
      <p:ext uri="{BB962C8B-B14F-4D97-AF65-F5344CB8AC3E}">
        <p14:creationId xmlns:p14="http://schemas.microsoft.com/office/powerpoint/2010/main" val="287989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2C27-3102-4B74-9AC8-BB532BC7E7B3}"/>
              </a:ext>
            </a:extLst>
          </p:cNvPr>
          <p:cNvSpPr>
            <a:spLocks noGrp="1"/>
          </p:cNvSpPr>
          <p:nvPr>
            <p:ph type="title"/>
          </p:nvPr>
        </p:nvSpPr>
        <p:spPr/>
        <p:txBody>
          <a:bodyPr/>
          <a:lstStyle/>
          <a:p>
            <a:r>
              <a:rPr lang="en-US" dirty="0"/>
              <a:t>Using Ounce Equivalents in the CACFP Worksheet</a:t>
            </a:r>
          </a:p>
        </p:txBody>
      </p:sp>
      <p:sp>
        <p:nvSpPr>
          <p:cNvPr id="3" name="Content Placeholder 2">
            <a:extLst>
              <a:ext uri="{FF2B5EF4-FFF2-40B4-BE49-F238E27FC236}">
                <a16:creationId xmlns:a16="http://schemas.microsoft.com/office/drawing/2014/main" id="{F7DBD274-E4F9-41B4-BC37-772F90A25AC3}"/>
              </a:ext>
            </a:extLst>
          </p:cNvPr>
          <p:cNvSpPr>
            <a:spLocks noGrp="1"/>
          </p:cNvSpPr>
          <p:nvPr>
            <p:ph idx="1"/>
          </p:nvPr>
        </p:nvSpPr>
        <p:spPr>
          <a:xfrm>
            <a:off x="567743" y="5343303"/>
            <a:ext cx="11370972" cy="873781"/>
          </a:xfrm>
        </p:spPr>
        <p:txBody>
          <a:bodyPr/>
          <a:lstStyle/>
          <a:p>
            <a:r>
              <a:rPr lang="en-US" dirty="0"/>
              <a:t>See chat for a copy of this worksheet on understanding how to use oz eq in the CACFP </a:t>
            </a:r>
          </a:p>
        </p:txBody>
      </p:sp>
      <p:sp>
        <p:nvSpPr>
          <p:cNvPr id="4" name="Slide Number Placeholder 3">
            <a:extLst>
              <a:ext uri="{FF2B5EF4-FFF2-40B4-BE49-F238E27FC236}">
                <a16:creationId xmlns:a16="http://schemas.microsoft.com/office/drawing/2014/main" id="{3C261A09-661A-4F93-8E09-4ECC670EC60B}"/>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grpSp>
        <p:nvGrpSpPr>
          <p:cNvPr id="5" name="Group 4" descr="Thumbnail images of pages 1, 2, and 6 of &quot;Using Ounce Equivalents for Grains in the Child and Adult Care Food Program&quot; worksheet.">
            <a:extLst>
              <a:ext uri="{FF2B5EF4-FFF2-40B4-BE49-F238E27FC236}">
                <a16:creationId xmlns:a16="http://schemas.microsoft.com/office/drawing/2014/main" id="{3ECD5086-9258-444F-B2C9-C0D6F18401F0}"/>
              </a:ext>
            </a:extLst>
          </p:cNvPr>
          <p:cNvGrpSpPr/>
          <p:nvPr/>
        </p:nvGrpSpPr>
        <p:grpSpPr>
          <a:xfrm>
            <a:off x="1275095" y="1275208"/>
            <a:ext cx="9641809" cy="3835445"/>
            <a:chOff x="532205" y="1039425"/>
            <a:chExt cx="8079589" cy="3162650"/>
          </a:xfrm>
        </p:grpSpPr>
        <p:pic>
          <p:nvPicPr>
            <p:cNvPr id="6" name="Picture 5" descr="Thumbnail image of page 1 of &quot;Using Ounce Equivalents for Grains in the Child and Adult Care Food Program&quot; worksheet.">
              <a:extLst>
                <a:ext uri="{FF2B5EF4-FFF2-40B4-BE49-F238E27FC236}">
                  <a16:creationId xmlns:a16="http://schemas.microsoft.com/office/drawing/2014/main" id="{244D4187-E517-414A-A810-D321FE015ED8}"/>
                </a:ext>
              </a:extLst>
            </p:cNvPr>
            <p:cNvPicPr>
              <a:picLocks noChangeAspect="1"/>
            </p:cNvPicPr>
            <p:nvPr/>
          </p:nvPicPr>
          <p:blipFill>
            <a:blip r:embed="rId2"/>
            <a:srcRect/>
            <a:stretch/>
          </p:blipFill>
          <p:spPr>
            <a:xfrm>
              <a:off x="532205" y="1048216"/>
              <a:ext cx="2437072" cy="3153859"/>
            </a:xfrm>
            <a:prstGeom prst="rect">
              <a:avLst/>
            </a:prstGeom>
            <a:effectLst>
              <a:outerShdw blurRad="63500" sx="102000" sy="102000" algn="ctr" rotWithShape="0">
                <a:prstClr val="black">
                  <a:alpha val="15000"/>
                </a:prstClr>
              </a:outerShdw>
            </a:effectLst>
          </p:spPr>
        </p:pic>
        <p:pic>
          <p:nvPicPr>
            <p:cNvPr id="7" name="Picture 6" descr="Thumbnail image of page 2 of &quot;Using Ounce Equivalents for Grains in the Child and Adult Care Food Program&quot; worksheet.">
              <a:extLst>
                <a:ext uri="{FF2B5EF4-FFF2-40B4-BE49-F238E27FC236}">
                  <a16:creationId xmlns:a16="http://schemas.microsoft.com/office/drawing/2014/main" id="{C3431487-67B0-4479-9376-87FE2B6371E8}"/>
                </a:ext>
              </a:extLst>
            </p:cNvPr>
            <p:cNvPicPr>
              <a:picLocks noChangeAspect="1"/>
            </p:cNvPicPr>
            <p:nvPr/>
          </p:nvPicPr>
          <p:blipFill>
            <a:blip r:embed="rId3"/>
            <a:srcRect/>
            <a:stretch/>
          </p:blipFill>
          <p:spPr>
            <a:xfrm>
              <a:off x="3353463" y="1039425"/>
              <a:ext cx="2437072" cy="3153857"/>
            </a:xfrm>
            <a:prstGeom prst="rect">
              <a:avLst/>
            </a:prstGeom>
            <a:effectLst>
              <a:outerShdw blurRad="63500" sx="102000" sy="102000" algn="ctr" rotWithShape="0">
                <a:prstClr val="black">
                  <a:alpha val="15000"/>
                </a:prstClr>
              </a:outerShdw>
            </a:effectLst>
          </p:spPr>
        </p:pic>
        <p:pic>
          <p:nvPicPr>
            <p:cNvPr id="8" name="Picture 7" descr="Thumbnail image of page 6 of &quot;Using Ounce Equivalents for Grains in the Child and Adult Care Food Program&quot; worksheet.">
              <a:extLst>
                <a:ext uri="{FF2B5EF4-FFF2-40B4-BE49-F238E27FC236}">
                  <a16:creationId xmlns:a16="http://schemas.microsoft.com/office/drawing/2014/main" id="{EDA63740-B652-4929-9022-8CA7CBEE2F21}"/>
                </a:ext>
              </a:extLst>
            </p:cNvPr>
            <p:cNvPicPr>
              <a:picLocks noChangeAspect="1"/>
            </p:cNvPicPr>
            <p:nvPr/>
          </p:nvPicPr>
          <p:blipFill>
            <a:blip r:embed="rId4"/>
            <a:srcRect/>
            <a:stretch/>
          </p:blipFill>
          <p:spPr>
            <a:xfrm>
              <a:off x="6174722" y="1039425"/>
              <a:ext cx="2437072" cy="3153857"/>
            </a:xfrm>
            <a:prstGeom prst="rect">
              <a:avLst/>
            </a:prstGeom>
            <a:effectLst>
              <a:outerShdw blurRad="63500" sx="102000" sy="102000" algn="ctr" rotWithShape="0">
                <a:prstClr val="black">
                  <a:alpha val="15000"/>
                </a:prstClr>
              </a:outerShdw>
            </a:effectLst>
          </p:spPr>
        </p:pic>
      </p:grpSp>
    </p:spTree>
    <p:extLst>
      <p:ext uri="{BB962C8B-B14F-4D97-AF65-F5344CB8AC3E}">
        <p14:creationId xmlns:p14="http://schemas.microsoft.com/office/powerpoint/2010/main" val="171358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9553-FF34-4A44-9607-20659B3621D9}"/>
              </a:ext>
            </a:extLst>
          </p:cNvPr>
          <p:cNvSpPr>
            <a:spLocks noGrp="1"/>
          </p:cNvSpPr>
          <p:nvPr>
            <p:ph type="title"/>
          </p:nvPr>
        </p:nvSpPr>
        <p:spPr/>
        <p:txBody>
          <a:bodyPr/>
          <a:lstStyle/>
          <a:p>
            <a:r>
              <a:rPr lang="en-US"/>
              <a:t>How much is 1 ounce equivalent?</a:t>
            </a:r>
            <a:endParaRPr lang="en-US" dirty="0"/>
          </a:p>
        </p:txBody>
      </p:sp>
      <p:sp>
        <p:nvSpPr>
          <p:cNvPr id="3" name="Content Placeholder 2">
            <a:extLst>
              <a:ext uri="{FF2B5EF4-FFF2-40B4-BE49-F238E27FC236}">
                <a16:creationId xmlns:a16="http://schemas.microsoft.com/office/drawing/2014/main" id="{8C21BBF3-7E27-438D-A9A2-C2E64C95E6F2}"/>
              </a:ext>
            </a:extLst>
          </p:cNvPr>
          <p:cNvSpPr>
            <a:spLocks noGrp="1"/>
          </p:cNvSpPr>
          <p:nvPr>
            <p:ph idx="1"/>
          </p:nvPr>
        </p:nvSpPr>
        <p:spPr>
          <a:xfrm>
            <a:off x="567743" y="1230403"/>
            <a:ext cx="11370972" cy="2198597"/>
          </a:xfrm>
        </p:spPr>
        <p:txBody>
          <a:bodyPr/>
          <a:lstStyle/>
          <a:p>
            <a:r>
              <a:rPr lang="en-US"/>
              <a:t>Grain items come in all types, shapes, and sizes</a:t>
            </a:r>
          </a:p>
          <a:p>
            <a:r>
              <a:rPr lang="en-US"/>
              <a:t>USDA’s Grains Measuring Chart helps to detail how much of a grain item is needed to meet the meal pattern requirements</a:t>
            </a:r>
            <a:endParaRPr lang="en-US" dirty="0"/>
          </a:p>
        </p:txBody>
      </p:sp>
      <p:sp>
        <p:nvSpPr>
          <p:cNvPr id="4" name="Slide Number Placeholder 3">
            <a:extLst>
              <a:ext uri="{FF2B5EF4-FFF2-40B4-BE49-F238E27FC236}">
                <a16:creationId xmlns:a16="http://schemas.microsoft.com/office/drawing/2014/main" id="{752692C6-046C-499B-8AFD-7D9D994A4730}"/>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pic>
        <p:nvPicPr>
          <p:cNvPr id="6" name="Picture 5" descr="A picture containing text&#10;&#10;Description automatically generated">
            <a:extLst>
              <a:ext uri="{FF2B5EF4-FFF2-40B4-BE49-F238E27FC236}">
                <a16:creationId xmlns:a16="http://schemas.microsoft.com/office/drawing/2014/main" id="{8FFF63B0-A212-4FEC-AECE-C66B8E3A1E3A}"/>
              </a:ext>
            </a:extLst>
          </p:cNvPr>
          <p:cNvPicPr>
            <a:picLocks noChangeAspect="1"/>
          </p:cNvPicPr>
          <p:nvPr/>
        </p:nvPicPr>
        <p:blipFill>
          <a:blip r:embed="rId2"/>
          <a:stretch>
            <a:fillRect/>
          </a:stretch>
        </p:blipFill>
        <p:spPr>
          <a:xfrm>
            <a:off x="1054719" y="3559786"/>
            <a:ext cx="10082561" cy="2665777"/>
          </a:xfrm>
          <a:prstGeom prst="rect">
            <a:avLst/>
          </a:prstGeom>
        </p:spPr>
      </p:pic>
    </p:spTree>
    <p:extLst>
      <p:ext uri="{BB962C8B-B14F-4D97-AF65-F5344CB8AC3E}">
        <p14:creationId xmlns:p14="http://schemas.microsoft.com/office/powerpoint/2010/main" val="133395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FA33-3544-40DA-8D82-BC2859D54E1D}"/>
              </a:ext>
            </a:extLst>
          </p:cNvPr>
          <p:cNvSpPr>
            <a:spLocks noGrp="1"/>
          </p:cNvSpPr>
          <p:nvPr>
            <p:ph type="title"/>
          </p:nvPr>
        </p:nvSpPr>
        <p:spPr/>
        <p:txBody>
          <a:bodyPr/>
          <a:lstStyle/>
          <a:p>
            <a:r>
              <a:rPr lang="en-US" dirty="0"/>
              <a:t>Grains Measuring Chart</a:t>
            </a:r>
          </a:p>
        </p:txBody>
      </p:sp>
      <p:sp>
        <p:nvSpPr>
          <p:cNvPr id="4" name="Slide Number Placeholder 3">
            <a:extLst>
              <a:ext uri="{FF2B5EF4-FFF2-40B4-BE49-F238E27FC236}">
                <a16:creationId xmlns:a16="http://schemas.microsoft.com/office/drawing/2014/main" id="{C1877C8F-1DB9-4189-BC6C-3CEBAFF06C6C}"/>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grpSp>
        <p:nvGrpSpPr>
          <p:cNvPr id="5" name="Group 4" descr="Thumbnail images of pages 2 through 4 of &quot;Using Ounce Equivalents for Grains in the Child and Adult Care Food Program&quot; worksheet.">
            <a:extLst>
              <a:ext uri="{FF2B5EF4-FFF2-40B4-BE49-F238E27FC236}">
                <a16:creationId xmlns:a16="http://schemas.microsoft.com/office/drawing/2014/main" id="{4D8E80CB-3BBD-4DA6-9D6B-12478D57E947}"/>
              </a:ext>
            </a:extLst>
          </p:cNvPr>
          <p:cNvGrpSpPr/>
          <p:nvPr/>
        </p:nvGrpSpPr>
        <p:grpSpPr>
          <a:xfrm>
            <a:off x="467709" y="1096997"/>
            <a:ext cx="11256582" cy="5550908"/>
            <a:chOff x="532205" y="1039425"/>
            <a:chExt cx="8079588" cy="3153857"/>
          </a:xfrm>
        </p:grpSpPr>
        <p:pic>
          <p:nvPicPr>
            <p:cNvPr id="6" name="Picture 5" descr="Thumbnail image of page 2 of &quot;Using Ounce Equivalents for Grains in the Child and Adult Care Food Program&quot; worksheet.">
              <a:extLst>
                <a:ext uri="{FF2B5EF4-FFF2-40B4-BE49-F238E27FC236}">
                  <a16:creationId xmlns:a16="http://schemas.microsoft.com/office/drawing/2014/main" id="{0AE499D4-A4B9-49BA-A59C-EA69A72473F8}"/>
                </a:ext>
              </a:extLst>
            </p:cNvPr>
            <p:cNvPicPr>
              <a:picLocks noChangeAspect="1"/>
            </p:cNvPicPr>
            <p:nvPr/>
          </p:nvPicPr>
          <p:blipFill>
            <a:blip r:embed="rId2"/>
            <a:srcRect/>
            <a:stretch/>
          </p:blipFill>
          <p:spPr>
            <a:xfrm>
              <a:off x="532205" y="1039425"/>
              <a:ext cx="2437072" cy="3153857"/>
            </a:xfrm>
            <a:prstGeom prst="rect">
              <a:avLst/>
            </a:prstGeom>
            <a:effectLst>
              <a:outerShdw blurRad="63500" sx="102000" sy="102000" algn="ctr" rotWithShape="0">
                <a:prstClr val="black">
                  <a:alpha val="15000"/>
                </a:prstClr>
              </a:outerShdw>
            </a:effectLst>
          </p:spPr>
        </p:pic>
        <p:pic>
          <p:nvPicPr>
            <p:cNvPr id="7" name="Picture 6" descr="Thumbnail image of page 3 of &quot;Using Ounce Equivalents for Grains in the Child and Adult Care Food Program&quot; worksheet.">
              <a:extLst>
                <a:ext uri="{FF2B5EF4-FFF2-40B4-BE49-F238E27FC236}">
                  <a16:creationId xmlns:a16="http://schemas.microsoft.com/office/drawing/2014/main" id="{8CD615B4-1CFD-4FA2-89DC-11E7A981A03A}"/>
                </a:ext>
              </a:extLst>
            </p:cNvPr>
            <p:cNvPicPr>
              <a:picLocks noChangeAspect="1"/>
            </p:cNvPicPr>
            <p:nvPr/>
          </p:nvPicPr>
          <p:blipFill>
            <a:blip r:embed="rId3"/>
            <a:srcRect/>
            <a:stretch/>
          </p:blipFill>
          <p:spPr>
            <a:xfrm>
              <a:off x="3353463" y="1039425"/>
              <a:ext cx="2437071" cy="3153857"/>
            </a:xfrm>
            <a:prstGeom prst="rect">
              <a:avLst/>
            </a:prstGeom>
            <a:effectLst>
              <a:outerShdw blurRad="63500" sx="102000" sy="102000" algn="ctr" rotWithShape="0">
                <a:prstClr val="black">
                  <a:alpha val="15000"/>
                </a:prstClr>
              </a:outerShdw>
            </a:effectLst>
          </p:spPr>
        </p:pic>
        <p:pic>
          <p:nvPicPr>
            <p:cNvPr id="8" name="Picture 7" descr="Thumbnail image of page 4 of &quot;Using Ounce Equivalents for Grains in the Child and Adult Care Food Program&quot; worksheet.">
              <a:extLst>
                <a:ext uri="{FF2B5EF4-FFF2-40B4-BE49-F238E27FC236}">
                  <a16:creationId xmlns:a16="http://schemas.microsoft.com/office/drawing/2014/main" id="{CB59C644-2BEE-495C-8ED8-4A1D0C8FDB17}"/>
                </a:ext>
              </a:extLst>
            </p:cNvPr>
            <p:cNvPicPr>
              <a:picLocks noChangeAspect="1"/>
            </p:cNvPicPr>
            <p:nvPr/>
          </p:nvPicPr>
          <p:blipFill>
            <a:blip r:embed="rId4"/>
            <a:srcRect/>
            <a:stretch/>
          </p:blipFill>
          <p:spPr>
            <a:xfrm>
              <a:off x="6174722" y="1039425"/>
              <a:ext cx="2437071" cy="3153857"/>
            </a:xfrm>
            <a:prstGeom prst="rect">
              <a:avLst/>
            </a:prstGeom>
            <a:effectLst>
              <a:outerShdw blurRad="63500" sx="102000" sy="102000" algn="ctr" rotWithShape="0">
                <a:prstClr val="black">
                  <a:alpha val="15000"/>
                </a:prstClr>
              </a:outerShdw>
            </a:effectLst>
          </p:spPr>
        </p:pic>
      </p:grpSp>
    </p:spTree>
    <p:extLst>
      <p:ext uri="{BB962C8B-B14F-4D97-AF65-F5344CB8AC3E}">
        <p14:creationId xmlns:p14="http://schemas.microsoft.com/office/powerpoint/2010/main" val="109599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8786-0E83-460F-B1F9-FC6EAD48E1FD}"/>
              </a:ext>
            </a:extLst>
          </p:cNvPr>
          <p:cNvSpPr>
            <a:spLocks noGrp="1"/>
          </p:cNvSpPr>
          <p:nvPr>
            <p:ph type="title"/>
          </p:nvPr>
        </p:nvSpPr>
        <p:spPr/>
        <p:txBody>
          <a:bodyPr/>
          <a:lstStyle/>
          <a:p>
            <a:r>
              <a:rPr lang="en-US" dirty="0"/>
              <a:t>Using the Grains Measuring Chart </a:t>
            </a:r>
          </a:p>
        </p:txBody>
      </p:sp>
      <p:sp>
        <p:nvSpPr>
          <p:cNvPr id="3" name="Content Placeholder 2">
            <a:extLst>
              <a:ext uri="{FF2B5EF4-FFF2-40B4-BE49-F238E27FC236}">
                <a16:creationId xmlns:a16="http://schemas.microsoft.com/office/drawing/2014/main" id="{A52D75C7-01D1-47E3-B3EF-D26A99EB4C1A}"/>
              </a:ext>
            </a:extLst>
          </p:cNvPr>
          <p:cNvSpPr>
            <a:spLocks noGrp="1"/>
          </p:cNvSpPr>
          <p:nvPr>
            <p:ph idx="1"/>
          </p:nvPr>
        </p:nvSpPr>
        <p:spPr>
          <a:xfrm>
            <a:off x="8610600" y="1230403"/>
            <a:ext cx="3328114" cy="5049746"/>
          </a:xfrm>
        </p:spPr>
        <p:txBody>
          <a:bodyPr/>
          <a:lstStyle/>
          <a:p>
            <a:r>
              <a:rPr lang="en-US" b="1" dirty="0"/>
              <a:t>STEP 1: Find your Grain</a:t>
            </a:r>
          </a:p>
          <a:p>
            <a:r>
              <a:rPr lang="en-US" dirty="0"/>
              <a:t>You’ll find the names of grain items in the first column</a:t>
            </a:r>
          </a:p>
        </p:txBody>
      </p:sp>
      <p:sp>
        <p:nvSpPr>
          <p:cNvPr id="4" name="Slide Number Placeholder 3">
            <a:extLst>
              <a:ext uri="{FF2B5EF4-FFF2-40B4-BE49-F238E27FC236}">
                <a16:creationId xmlns:a16="http://schemas.microsoft.com/office/drawing/2014/main" id="{9739B7B5-54C8-4BC8-8F4A-F2753ADF0786}"/>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pic>
        <p:nvPicPr>
          <p:cNvPr id="6" name="Picture 5" descr="Table&#10;&#10;Description automatically generated">
            <a:extLst>
              <a:ext uri="{FF2B5EF4-FFF2-40B4-BE49-F238E27FC236}">
                <a16:creationId xmlns:a16="http://schemas.microsoft.com/office/drawing/2014/main" id="{77D5DB47-CC4E-451F-AE47-6F616CE55EFB}"/>
              </a:ext>
            </a:extLst>
          </p:cNvPr>
          <p:cNvPicPr>
            <a:picLocks noChangeAspect="1"/>
          </p:cNvPicPr>
          <p:nvPr/>
        </p:nvPicPr>
        <p:blipFill>
          <a:blip r:embed="rId2"/>
          <a:stretch>
            <a:fillRect/>
          </a:stretch>
        </p:blipFill>
        <p:spPr>
          <a:xfrm>
            <a:off x="567743" y="1230403"/>
            <a:ext cx="7886700" cy="4629150"/>
          </a:xfrm>
          <a:prstGeom prst="rect">
            <a:avLst/>
          </a:prstGeom>
        </p:spPr>
      </p:pic>
      <p:sp>
        <p:nvSpPr>
          <p:cNvPr id="7" name="Rectangle 6">
            <a:extLst>
              <a:ext uri="{FF2B5EF4-FFF2-40B4-BE49-F238E27FC236}">
                <a16:creationId xmlns:a16="http://schemas.microsoft.com/office/drawing/2014/main" id="{B77E87AD-D05C-44FB-B48C-EE654ACD59B1}"/>
              </a:ext>
            </a:extLst>
          </p:cNvPr>
          <p:cNvSpPr/>
          <p:nvPr/>
        </p:nvSpPr>
        <p:spPr>
          <a:xfrm>
            <a:off x="567742" y="1650999"/>
            <a:ext cx="2206989" cy="4339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12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8786-0E83-460F-B1F9-FC6EAD48E1FD}"/>
              </a:ext>
            </a:extLst>
          </p:cNvPr>
          <p:cNvSpPr>
            <a:spLocks noGrp="1"/>
          </p:cNvSpPr>
          <p:nvPr>
            <p:ph type="title"/>
          </p:nvPr>
        </p:nvSpPr>
        <p:spPr/>
        <p:txBody>
          <a:bodyPr/>
          <a:lstStyle/>
          <a:p>
            <a:r>
              <a:rPr lang="en-US" dirty="0"/>
              <a:t>Using the Grains Measuring Chart </a:t>
            </a:r>
          </a:p>
        </p:txBody>
      </p:sp>
      <p:sp>
        <p:nvSpPr>
          <p:cNvPr id="3" name="Content Placeholder 2">
            <a:extLst>
              <a:ext uri="{FF2B5EF4-FFF2-40B4-BE49-F238E27FC236}">
                <a16:creationId xmlns:a16="http://schemas.microsoft.com/office/drawing/2014/main" id="{A52D75C7-01D1-47E3-B3EF-D26A99EB4C1A}"/>
              </a:ext>
            </a:extLst>
          </p:cNvPr>
          <p:cNvSpPr>
            <a:spLocks noGrp="1"/>
          </p:cNvSpPr>
          <p:nvPr>
            <p:ph idx="1"/>
          </p:nvPr>
        </p:nvSpPr>
        <p:spPr>
          <a:xfrm>
            <a:off x="608471" y="1241163"/>
            <a:ext cx="3013658" cy="5049746"/>
          </a:xfrm>
        </p:spPr>
        <p:txBody>
          <a:bodyPr/>
          <a:lstStyle/>
          <a:p>
            <a:r>
              <a:rPr lang="en-US" b="1" dirty="0"/>
              <a:t>STEP 2: Identify how grain is quantified</a:t>
            </a:r>
          </a:p>
          <a:p>
            <a:r>
              <a:rPr lang="en-US" dirty="0"/>
              <a:t>See if there is a </a:t>
            </a:r>
            <a:r>
              <a:rPr lang="en-US" i="1" dirty="0"/>
              <a:t>size</a:t>
            </a:r>
            <a:r>
              <a:rPr lang="en-US" dirty="0"/>
              <a:t> or a </a:t>
            </a:r>
            <a:r>
              <a:rPr lang="en-US" i="1" dirty="0"/>
              <a:t>weight</a:t>
            </a:r>
            <a:r>
              <a:rPr lang="en-US" dirty="0"/>
              <a:t> by the name of the grain item</a:t>
            </a:r>
          </a:p>
        </p:txBody>
      </p:sp>
      <p:sp>
        <p:nvSpPr>
          <p:cNvPr id="4" name="Slide Number Placeholder 3">
            <a:extLst>
              <a:ext uri="{FF2B5EF4-FFF2-40B4-BE49-F238E27FC236}">
                <a16:creationId xmlns:a16="http://schemas.microsoft.com/office/drawing/2014/main" id="{9739B7B5-54C8-4BC8-8F4A-F2753ADF0786}"/>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D62143A0-D3EC-4B5E-A02B-D007F070631D}"/>
              </a:ext>
            </a:extLst>
          </p:cNvPr>
          <p:cNvPicPr>
            <a:picLocks noChangeAspect="1"/>
          </p:cNvPicPr>
          <p:nvPr/>
        </p:nvPicPr>
        <p:blipFill>
          <a:blip r:embed="rId2"/>
          <a:stretch>
            <a:fillRect/>
          </a:stretch>
        </p:blipFill>
        <p:spPr>
          <a:xfrm>
            <a:off x="3817960" y="2379470"/>
            <a:ext cx="3013658" cy="2773131"/>
          </a:xfrm>
          <a:prstGeom prst="rect">
            <a:avLst/>
          </a:prstGeom>
        </p:spPr>
      </p:pic>
      <p:sp>
        <p:nvSpPr>
          <p:cNvPr id="9" name="Content Placeholder 2">
            <a:extLst>
              <a:ext uri="{FF2B5EF4-FFF2-40B4-BE49-F238E27FC236}">
                <a16:creationId xmlns:a16="http://schemas.microsoft.com/office/drawing/2014/main" id="{4A9096CE-5034-4D0F-93F3-F4ED8694CA03}"/>
              </a:ext>
            </a:extLst>
          </p:cNvPr>
          <p:cNvSpPr txBox="1">
            <a:spLocks/>
          </p:cNvSpPr>
          <p:nvPr/>
        </p:nvSpPr>
        <p:spPr>
          <a:xfrm>
            <a:off x="7902997" y="1306604"/>
            <a:ext cx="4035718" cy="50497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t>Weight</a:t>
            </a:r>
            <a:r>
              <a:rPr lang="en-US" sz="2800" dirty="0"/>
              <a:t>: use Nutrition Facts label for the item to make sure it weighs at least the same amount as the grain on the chart </a:t>
            </a:r>
          </a:p>
          <a:p>
            <a:r>
              <a:rPr lang="en-US" sz="2800" b="1" dirty="0"/>
              <a:t>Neither</a:t>
            </a:r>
            <a:r>
              <a:rPr lang="en-US" sz="2800" dirty="0"/>
              <a:t>: move on to next step</a:t>
            </a:r>
          </a:p>
          <a:p>
            <a:r>
              <a:rPr lang="en-US" sz="2800" b="1" dirty="0"/>
              <a:t>Size</a:t>
            </a:r>
            <a:r>
              <a:rPr lang="en-US" sz="2800" dirty="0"/>
              <a:t>: check if item is the same size, or larger than this</a:t>
            </a:r>
          </a:p>
        </p:txBody>
      </p:sp>
      <p:sp>
        <p:nvSpPr>
          <p:cNvPr id="10" name="Arrow: Down 9">
            <a:extLst>
              <a:ext uri="{FF2B5EF4-FFF2-40B4-BE49-F238E27FC236}">
                <a16:creationId xmlns:a16="http://schemas.microsoft.com/office/drawing/2014/main" id="{80831D59-856A-4711-9522-075A1C457469}"/>
              </a:ext>
            </a:extLst>
          </p:cNvPr>
          <p:cNvSpPr/>
          <p:nvPr/>
        </p:nvSpPr>
        <p:spPr>
          <a:xfrm rot="13862915">
            <a:off x="7205294" y="2410177"/>
            <a:ext cx="289296" cy="9395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34D8E1F4-146C-47CA-8993-E59B635E913D}"/>
              </a:ext>
            </a:extLst>
          </p:cNvPr>
          <p:cNvSpPr/>
          <p:nvPr/>
        </p:nvSpPr>
        <p:spPr>
          <a:xfrm rot="17995222">
            <a:off x="7222660" y="4510476"/>
            <a:ext cx="289296" cy="9395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74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8786-0E83-460F-B1F9-FC6EAD48E1FD}"/>
              </a:ext>
            </a:extLst>
          </p:cNvPr>
          <p:cNvSpPr>
            <a:spLocks noGrp="1"/>
          </p:cNvSpPr>
          <p:nvPr>
            <p:ph type="title"/>
          </p:nvPr>
        </p:nvSpPr>
        <p:spPr/>
        <p:txBody>
          <a:bodyPr/>
          <a:lstStyle/>
          <a:p>
            <a:r>
              <a:rPr lang="en-US" dirty="0"/>
              <a:t>Using the Grains Measuring Chart </a:t>
            </a:r>
          </a:p>
        </p:txBody>
      </p:sp>
      <p:sp>
        <p:nvSpPr>
          <p:cNvPr id="3" name="Content Placeholder 2">
            <a:extLst>
              <a:ext uri="{FF2B5EF4-FFF2-40B4-BE49-F238E27FC236}">
                <a16:creationId xmlns:a16="http://schemas.microsoft.com/office/drawing/2014/main" id="{A52D75C7-01D1-47E3-B3EF-D26A99EB4C1A}"/>
              </a:ext>
            </a:extLst>
          </p:cNvPr>
          <p:cNvSpPr>
            <a:spLocks noGrp="1"/>
          </p:cNvSpPr>
          <p:nvPr>
            <p:ph idx="1"/>
          </p:nvPr>
        </p:nvSpPr>
        <p:spPr>
          <a:xfrm>
            <a:off x="8610600" y="1230403"/>
            <a:ext cx="3328114" cy="5049746"/>
          </a:xfrm>
        </p:spPr>
        <p:txBody>
          <a:bodyPr/>
          <a:lstStyle/>
          <a:p>
            <a:r>
              <a:rPr lang="en-US" sz="2800" b="1" dirty="0"/>
              <a:t>STEP 3: Find your participant age group</a:t>
            </a:r>
          </a:p>
          <a:p>
            <a:r>
              <a:rPr lang="en-US" sz="2800" dirty="0"/>
              <a:t>The second column shows how much of the item is needed to make up ½ oz eq, which is the minimum amount needed for 1-5 year </a:t>
            </a:r>
            <a:r>
              <a:rPr lang="en-US" sz="2800" dirty="0" err="1"/>
              <a:t>olds</a:t>
            </a:r>
            <a:endParaRPr lang="en-US" sz="2800" dirty="0"/>
          </a:p>
        </p:txBody>
      </p:sp>
      <p:sp>
        <p:nvSpPr>
          <p:cNvPr id="4" name="Slide Number Placeholder 3">
            <a:extLst>
              <a:ext uri="{FF2B5EF4-FFF2-40B4-BE49-F238E27FC236}">
                <a16:creationId xmlns:a16="http://schemas.microsoft.com/office/drawing/2014/main" id="{9739B7B5-54C8-4BC8-8F4A-F2753ADF0786}"/>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pic>
        <p:nvPicPr>
          <p:cNvPr id="6" name="Picture 5" descr="Table&#10;&#10;Description automatically generated">
            <a:extLst>
              <a:ext uri="{FF2B5EF4-FFF2-40B4-BE49-F238E27FC236}">
                <a16:creationId xmlns:a16="http://schemas.microsoft.com/office/drawing/2014/main" id="{77D5DB47-CC4E-451F-AE47-6F616CE55EFB}"/>
              </a:ext>
            </a:extLst>
          </p:cNvPr>
          <p:cNvPicPr>
            <a:picLocks noChangeAspect="1"/>
          </p:cNvPicPr>
          <p:nvPr/>
        </p:nvPicPr>
        <p:blipFill>
          <a:blip r:embed="rId2"/>
          <a:stretch>
            <a:fillRect/>
          </a:stretch>
        </p:blipFill>
        <p:spPr>
          <a:xfrm>
            <a:off x="567743" y="1230403"/>
            <a:ext cx="7886700" cy="4629150"/>
          </a:xfrm>
          <a:prstGeom prst="rect">
            <a:avLst/>
          </a:prstGeom>
        </p:spPr>
      </p:pic>
      <p:sp>
        <p:nvSpPr>
          <p:cNvPr id="7" name="Rectangle 6">
            <a:extLst>
              <a:ext uri="{FF2B5EF4-FFF2-40B4-BE49-F238E27FC236}">
                <a16:creationId xmlns:a16="http://schemas.microsoft.com/office/drawing/2014/main" id="{B77E87AD-D05C-44FB-B48C-EE654ACD59B1}"/>
              </a:ext>
            </a:extLst>
          </p:cNvPr>
          <p:cNvSpPr/>
          <p:nvPr/>
        </p:nvSpPr>
        <p:spPr>
          <a:xfrm>
            <a:off x="2758965" y="1585327"/>
            <a:ext cx="1939159" cy="4339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89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SemiBold" panose="020B0703040204020203" pitchFamily="34" charset="0"/>
              </a:rPr>
              <a:t>Transitioning to Ounce Equivalents for Grains in the CACFP</a:t>
            </a:r>
            <a:endParaRPr lang="en-US" dirty="0"/>
          </a:p>
        </p:txBody>
      </p:sp>
      <p:sp>
        <p:nvSpPr>
          <p:cNvPr id="3" name="Subtitle 2"/>
          <p:cNvSpPr>
            <a:spLocks noGrp="1"/>
          </p:cNvSpPr>
          <p:nvPr>
            <p:ph type="subTitle" idx="1"/>
          </p:nvPr>
        </p:nvSpPr>
        <p:spPr>
          <a:xfrm>
            <a:off x="5417389" y="3945275"/>
            <a:ext cx="6659592" cy="531833"/>
          </a:xfrm>
        </p:spPr>
        <p:txBody>
          <a:bodyPr/>
          <a:lstStyle/>
          <a:p>
            <a:r>
              <a:rPr lang="en-US" altLang="zh-CN" dirty="0"/>
              <a:t>FY22 CACFP Training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8786-0E83-460F-B1F9-FC6EAD48E1FD}"/>
              </a:ext>
            </a:extLst>
          </p:cNvPr>
          <p:cNvSpPr>
            <a:spLocks noGrp="1"/>
          </p:cNvSpPr>
          <p:nvPr>
            <p:ph type="title"/>
          </p:nvPr>
        </p:nvSpPr>
        <p:spPr/>
        <p:txBody>
          <a:bodyPr/>
          <a:lstStyle/>
          <a:p>
            <a:r>
              <a:rPr lang="en-US" dirty="0"/>
              <a:t>Using the Grains Measuring Chart </a:t>
            </a:r>
          </a:p>
        </p:txBody>
      </p:sp>
      <p:sp>
        <p:nvSpPr>
          <p:cNvPr id="3" name="Content Placeholder 2">
            <a:extLst>
              <a:ext uri="{FF2B5EF4-FFF2-40B4-BE49-F238E27FC236}">
                <a16:creationId xmlns:a16="http://schemas.microsoft.com/office/drawing/2014/main" id="{A52D75C7-01D1-47E3-B3EF-D26A99EB4C1A}"/>
              </a:ext>
            </a:extLst>
          </p:cNvPr>
          <p:cNvSpPr>
            <a:spLocks noGrp="1"/>
          </p:cNvSpPr>
          <p:nvPr>
            <p:ph idx="1"/>
          </p:nvPr>
        </p:nvSpPr>
        <p:spPr>
          <a:xfrm>
            <a:off x="8610600" y="1230403"/>
            <a:ext cx="3328114" cy="5049746"/>
          </a:xfrm>
        </p:spPr>
        <p:txBody>
          <a:bodyPr/>
          <a:lstStyle/>
          <a:p>
            <a:r>
              <a:rPr lang="en-US" sz="2800" dirty="0"/>
              <a:t>The third column shows how much of the item is needed to make up 1 oz eq, which is the minimum amount needed for 6 -18 year </a:t>
            </a:r>
            <a:r>
              <a:rPr lang="en-US" sz="2800" dirty="0" err="1"/>
              <a:t>olds</a:t>
            </a:r>
            <a:r>
              <a:rPr lang="en-US" sz="2800" dirty="0"/>
              <a:t> (all meals and snacks), and for adults at snack</a:t>
            </a:r>
          </a:p>
        </p:txBody>
      </p:sp>
      <p:sp>
        <p:nvSpPr>
          <p:cNvPr id="4" name="Slide Number Placeholder 3">
            <a:extLst>
              <a:ext uri="{FF2B5EF4-FFF2-40B4-BE49-F238E27FC236}">
                <a16:creationId xmlns:a16="http://schemas.microsoft.com/office/drawing/2014/main" id="{9739B7B5-54C8-4BC8-8F4A-F2753ADF0786}"/>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pic>
        <p:nvPicPr>
          <p:cNvPr id="6" name="Picture 5" descr="Table&#10;&#10;Description automatically generated">
            <a:extLst>
              <a:ext uri="{FF2B5EF4-FFF2-40B4-BE49-F238E27FC236}">
                <a16:creationId xmlns:a16="http://schemas.microsoft.com/office/drawing/2014/main" id="{77D5DB47-CC4E-451F-AE47-6F616CE55EFB}"/>
              </a:ext>
            </a:extLst>
          </p:cNvPr>
          <p:cNvPicPr>
            <a:picLocks noChangeAspect="1"/>
          </p:cNvPicPr>
          <p:nvPr/>
        </p:nvPicPr>
        <p:blipFill>
          <a:blip r:embed="rId2"/>
          <a:stretch>
            <a:fillRect/>
          </a:stretch>
        </p:blipFill>
        <p:spPr>
          <a:xfrm>
            <a:off x="567743" y="1230403"/>
            <a:ext cx="7886700" cy="4629150"/>
          </a:xfrm>
          <a:prstGeom prst="rect">
            <a:avLst/>
          </a:prstGeom>
        </p:spPr>
      </p:pic>
      <p:sp>
        <p:nvSpPr>
          <p:cNvPr id="7" name="Rectangle 6">
            <a:extLst>
              <a:ext uri="{FF2B5EF4-FFF2-40B4-BE49-F238E27FC236}">
                <a16:creationId xmlns:a16="http://schemas.microsoft.com/office/drawing/2014/main" id="{B77E87AD-D05C-44FB-B48C-EE654ACD59B1}"/>
              </a:ext>
            </a:extLst>
          </p:cNvPr>
          <p:cNvSpPr/>
          <p:nvPr/>
        </p:nvSpPr>
        <p:spPr>
          <a:xfrm>
            <a:off x="4666592" y="1585327"/>
            <a:ext cx="1939159" cy="4339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23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8786-0E83-460F-B1F9-FC6EAD48E1FD}"/>
              </a:ext>
            </a:extLst>
          </p:cNvPr>
          <p:cNvSpPr>
            <a:spLocks noGrp="1"/>
          </p:cNvSpPr>
          <p:nvPr>
            <p:ph type="title"/>
          </p:nvPr>
        </p:nvSpPr>
        <p:spPr/>
        <p:txBody>
          <a:bodyPr/>
          <a:lstStyle/>
          <a:p>
            <a:r>
              <a:rPr lang="en-US" dirty="0"/>
              <a:t>Using the Grains Measuring Chart </a:t>
            </a:r>
          </a:p>
        </p:txBody>
      </p:sp>
      <p:sp>
        <p:nvSpPr>
          <p:cNvPr id="3" name="Content Placeholder 2">
            <a:extLst>
              <a:ext uri="{FF2B5EF4-FFF2-40B4-BE49-F238E27FC236}">
                <a16:creationId xmlns:a16="http://schemas.microsoft.com/office/drawing/2014/main" id="{A52D75C7-01D1-47E3-B3EF-D26A99EB4C1A}"/>
              </a:ext>
            </a:extLst>
          </p:cNvPr>
          <p:cNvSpPr>
            <a:spLocks noGrp="1"/>
          </p:cNvSpPr>
          <p:nvPr>
            <p:ph idx="1"/>
          </p:nvPr>
        </p:nvSpPr>
        <p:spPr>
          <a:xfrm>
            <a:off x="8610600" y="1230403"/>
            <a:ext cx="3328114" cy="5049746"/>
          </a:xfrm>
        </p:spPr>
        <p:txBody>
          <a:bodyPr/>
          <a:lstStyle/>
          <a:p>
            <a:r>
              <a:rPr lang="en-US" sz="2800" dirty="0"/>
              <a:t>The fourth column shows how much of the item is needed to make up 2 oz eq, which is the minimum amount needed for adults at all meals</a:t>
            </a:r>
          </a:p>
        </p:txBody>
      </p:sp>
      <p:sp>
        <p:nvSpPr>
          <p:cNvPr id="4" name="Slide Number Placeholder 3">
            <a:extLst>
              <a:ext uri="{FF2B5EF4-FFF2-40B4-BE49-F238E27FC236}">
                <a16:creationId xmlns:a16="http://schemas.microsoft.com/office/drawing/2014/main" id="{9739B7B5-54C8-4BC8-8F4A-F2753ADF0786}"/>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pic>
        <p:nvPicPr>
          <p:cNvPr id="6" name="Picture 5" descr="Table&#10;&#10;Description automatically generated">
            <a:extLst>
              <a:ext uri="{FF2B5EF4-FFF2-40B4-BE49-F238E27FC236}">
                <a16:creationId xmlns:a16="http://schemas.microsoft.com/office/drawing/2014/main" id="{77D5DB47-CC4E-451F-AE47-6F616CE55EFB}"/>
              </a:ext>
            </a:extLst>
          </p:cNvPr>
          <p:cNvPicPr>
            <a:picLocks noChangeAspect="1"/>
          </p:cNvPicPr>
          <p:nvPr/>
        </p:nvPicPr>
        <p:blipFill>
          <a:blip r:embed="rId2"/>
          <a:stretch>
            <a:fillRect/>
          </a:stretch>
        </p:blipFill>
        <p:spPr>
          <a:xfrm>
            <a:off x="567743" y="1230403"/>
            <a:ext cx="7886700" cy="4629150"/>
          </a:xfrm>
          <a:prstGeom prst="rect">
            <a:avLst/>
          </a:prstGeom>
        </p:spPr>
      </p:pic>
      <p:sp>
        <p:nvSpPr>
          <p:cNvPr id="7" name="Rectangle 6">
            <a:extLst>
              <a:ext uri="{FF2B5EF4-FFF2-40B4-BE49-F238E27FC236}">
                <a16:creationId xmlns:a16="http://schemas.microsoft.com/office/drawing/2014/main" id="{B77E87AD-D05C-44FB-B48C-EE654ACD59B1}"/>
              </a:ext>
            </a:extLst>
          </p:cNvPr>
          <p:cNvSpPr/>
          <p:nvPr/>
        </p:nvSpPr>
        <p:spPr>
          <a:xfrm>
            <a:off x="6593362" y="1639613"/>
            <a:ext cx="1861081" cy="4285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035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2D24-F58E-42EA-B603-71477F7B055E}"/>
              </a:ext>
            </a:extLst>
          </p:cNvPr>
          <p:cNvSpPr>
            <a:spLocks noGrp="1"/>
          </p:cNvSpPr>
          <p:nvPr>
            <p:ph type="title"/>
          </p:nvPr>
        </p:nvSpPr>
        <p:spPr/>
        <p:txBody>
          <a:bodyPr/>
          <a:lstStyle/>
          <a:p>
            <a:r>
              <a:rPr lang="en-US" dirty="0"/>
              <a:t>Example 1</a:t>
            </a:r>
          </a:p>
        </p:txBody>
      </p:sp>
      <p:sp>
        <p:nvSpPr>
          <p:cNvPr id="3" name="Content Placeholder 2">
            <a:extLst>
              <a:ext uri="{FF2B5EF4-FFF2-40B4-BE49-F238E27FC236}">
                <a16:creationId xmlns:a16="http://schemas.microsoft.com/office/drawing/2014/main" id="{E8AA3DA1-BC4D-4862-811C-40FB7360B07A}"/>
              </a:ext>
            </a:extLst>
          </p:cNvPr>
          <p:cNvSpPr>
            <a:spLocks noGrp="1"/>
          </p:cNvSpPr>
          <p:nvPr>
            <p:ph idx="1"/>
          </p:nvPr>
        </p:nvSpPr>
        <p:spPr>
          <a:xfrm>
            <a:off x="567743" y="1230403"/>
            <a:ext cx="6265271" cy="5049746"/>
          </a:xfrm>
        </p:spPr>
        <p:txBody>
          <a:bodyPr/>
          <a:lstStyle/>
          <a:p>
            <a:r>
              <a:rPr lang="en-US" dirty="0"/>
              <a:t>You want to serve oatmeal for breakfast in the 5-year-old classroom at your childcare center. How much oatmeal is required to meet the minimum amount of grains? </a:t>
            </a:r>
          </a:p>
        </p:txBody>
      </p:sp>
      <p:sp>
        <p:nvSpPr>
          <p:cNvPr id="4" name="Slide Number Placeholder 3">
            <a:extLst>
              <a:ext uri="{FF2B5EF4-FFF2-40B4-BE49-F238E27FC236}">
                <a16:creationId xmlns:a16="http://schemas.microsoft.com/office/drawing/2014/main" id="{238E20FE-0206-4F6C-B610-D753560834AF}"/>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pic>
        <p:nvPicPr>
          <p:cNvPr id="6" name="Picture 5" descr="A bowl of popcorn&#10;&#10;Description automatically generated">
            <a:extLst>
              <a:ext uri="{FF2B5EF4-FFF2-40B4-BE49-F238E27FC236}">
                <a16:creationId xmlns:a16="http://schemas.microsoft.com/office/drawing/2014/main" id="{247B9D4B-BCD3-4EE5-87D2-8932DC9725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3014" y="1726211"/>
            <a:ext cx="5105701" cy="3405578"/>
          </a:xfrm>
          <a:prstGeom prst="rect">
            <a:avLst/>
          </a:prstGeom>
        </p:spPr>
      </p:pic>
    </p:spTree>
    <p:extLst>
      <p:ext uri="{BB962C8B-B14F-4D97-AF65-F5344CB8AC3E}">
        <p14:creationId xmlns:p14="http://schemas.microsoft.com/office/powerpoint/2010/main" val="389411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4F9E-8E85-438D-B9E0-2E4ABA3C966F}"/>
              </a:ext>
            </a:extLst>
          </p:cNvPr>
          <p:cNvSpPr>
            <a:spLocks noGrp="1"/>
          </p:cNvSpPr>
          <p:nvPr>
            <p:ph type="title"/>
          </p:nvPr>
        </p:nvSpPr>
        <p:spPr/>
        <p:txBody>
          <a:bodyPr/>
          <a:lstStyle/>
          <a:p>
            <a:r>
              <a:rPr lang="en-US" dirty="0"/>
              <a:t>Step 1: Find the grain item on worksheet</a:t>
            </a:r>
          </a:p>
        </p:txBody>
      </p:sp>
      <p:sp>
        <p:nvSpPr>
          <p:cNvPr id="4" name="Slide Number Placeholder 3">
            <a:extLst>
              <a:ext uri="{FF2B5EF4-FFF2-40B4-BE49-F238E27FC236}">
                <a16:creationId xmlns:a16="http://schemas.microsoft.com/office/drawing/2014/main" id="{D47B229D-7F92-46F0-96DC-8B33BE815A9C}"/>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pic>
        <p:nvPicPr>
          <p:cNvPr id="6" name="Picture 5" descr="Table&#10;&#10;Description automatically generated">
            <a:extLst>
              <a:ext uri="{FF2B5EF4-FFF2-40B4-BE49-F238E27FC236}">
                <a16:creationId xmlns:a16="http://schemas.microsoft.com/office/drawing/2014/main" id="{2DFB09E4-3F5A-46E2-8230-314157F27A46}"/>
              </a:ext>
            </a:extLst>
          </p:cNvPr>
          <p:cNvPicPr>
            <a:picLocks noChangeAspect="1"/>
          </p:cNvPicPr>
          <p:nvPr/>
        </p:nvPicPr>
        <p:blipFill>
          <a:blip r:embed="rId2"/>
          <a:stretch>
            <a:fillRect/>
          </a:stretch>
        </p:blipFill>
        <p:spPr>
          <a:xfrm>
            <a:off x="4498693" y="1055542"/>
            <a:ext cx="3541721" cy="4058222"/>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30316387-E0AF-4DC3-BAEA-AE8624D11648}"/>
              </a:ext>
            </a:extLst>
          </p:cNvPr>
          <p:cNvPicPr>
            <a:picLocks noChangeAspect="1"/>
          </p:cNvPicPr>
          <p:nvPr/>
        </p:nvPicPr>
        <p:blipFill rotWithShape="1">
          <a:blip r:embed="rId3"/>
          <a:srcRect t="24885" b="13244"/>
          <a:stretch/>
        </p:blipFill>
        <p:spPr>
          <a:xfrm>
            <a:off x="1032048" y="5404378"/>
            <a:ext cx="10127904" cy="796160"/>
          </a:xfrm>
          <a:prstGeom prst="rect">
            <a:avLst/>
          </a:prstGeom>
        </p:spPr>
      </p:pic>
      <p:sp>
        <p:nvSpPr>
          <p:cNvPr id="9" name="Rectangle 8">
            <a:extLst>
              <a:ext uri="{FF2B5EF4-FFF2-40B4-BE49-F238E27FC236}">
                <a16:creationId xmlns:a16="http://schemas.microsoft.com/office/drawing/2014/main" id="{B5C982A3-9EA9-485D-9B94-CA5A3D74DFE1}"/>
              </a:ext>
            </a:extLst>
          </p:cNvPr>
          <p:cNvSpPr/>
          <p:nvPr/>
        </p:nvSpPr>
        <p:spPr>
          <a:xfrm>
            <a:off x="4498693" y="4635062"/>
            <a:ext cx="3541721" cy="3153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A334637-FF79-424F-BFFE-FDBBC7FF92B5}"/>
              </a:ext>
            </a:extLst>
          </p:cNvPr>
          <p:cNvCxnSpPr>
            <a:cxnSpLocks/>
          </p:cNvCxnSpPr>
          <p:nvPr/>
        </p:nvCxnSpPr>
        <p:spPr>
          <a:xfrm>
            <a:off x="8040414" y="4950372"/>
            <a:ext cx="3119538" cy="6173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5EE988-9218-413B-AAA3-BF8124252E61}"/>
              </a:ext>
            </a:extLst>
          </p:cNvPr>
          <p:cNvCxnSpPr>
            <a:cxnSpLocks/>
          </p:cNvCxnSpPr>
          <p:nvPr/>
        </p:nvCxnSpPr>
        <p:spPr>
          <a:xfrm flipV="1">
            <a:off x="1032048" y="4950372"/>
            <a:ext cx="3466645" cy="6173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91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887B-1AD7-4753-8C27-08CA0653D362}"/>
              </a:ext>
            </a:extLst>
          </p:cNvPr>
          <p:cNvSpPr>
            <a:spLocks noGrp="1"/>
          </p:cNvSpPr>
          <p:nvPr>
            <p:ph type="title"/>
          </p:nvPr>
        </p:nvSpPr>
        <p:spPr/>
        <p:txBody>
          <a:bodyPr/>
          <a:lstStyle/>
          <a:p>
            <a:r>
              <a:rPr lang="en-US" dirty="0"/>
              <a:t>Step 2: See how item is quantified</a:t>
            </a:r>
          </a:p>
        </p:txBody>
      </p:sp>
      <p:sp>
        <p:nvSpPr>
          <p:cNvPr id="3" name="Content Placeholder 2">
            <a:extLst>
              <a:ext uri="{FF2B5EF4-FFF2-40B4-BE49-F238E27FC236}">
                <a16:creationId xmlns:a16="http://schemas.microsoft.com/office/drawing/2014/main" id="{D683D447-ED36-48BB-9CD0-8122BB7EC7CD}"/>
              </a:ext>
            </a:extLst>
          </p:cNvPr>
          <p:cNvSpPr>
            <a:spLocks noGrp="1"/>
          </p:cNvSpPr>
          <p:nvPr>
            <p:ph idx="1"/>
          </p:nvPr>
        </p:nvSpPr>
        <p:spPr>
          <a:xfrm>
            <a:off x="410514" y="3232467"/>
            <a:ext cx="11370972" cy="2118052"/>
          </a:xfrm>
        </p:spPr>
        <p:txBody>
          <a:bodyPr/>
          <a:lstStyle/>
          <a:p>
            <a:r>
              <a:rPr lang="en-US" dirty="0"/>
              <a:t>Oatmeal does not have any weight or size next to it, so it is not needed to check the size or weight of the oatmeal</a:t>
            </a:r>
          </a:p>
        </p:txBody>
      </p:sp>
      <p:sp>
        <p:nvSpPr>
          <p:cNvPr id="4" name="Slide Number Placeholder 3">
            <a:extLst>
              <a:ext uri="{FF2B5EF4-FFF2-40B4-BE49-F238E27FC236}">
                <a16:creationId xmlns:a16="http://schemas.microsoft.com/office/drawing/2014/main" id="{165848A3-2E21-42ED-92F3-C120466E447C}"/>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pic>
        <p:nvPicPr>
          <p:cNvPr id="5" name="Picture 4" descr="Graphical user interface, text, application&#10;&#10;Description automatically generated">
            <a:extLst>
              <a:ext uri="{FF2B5EF4-FFF2-40B4-BE49-F238E27FC236}">
                <a16:creationId xmlns:a16="http://schemas.microsoft.com/office/drawing/2014/main" id="{52931D41-652A-4680-9148-2C0E066E5D87}"/>
              </a:ext>
            </a:extLst>
          </p:cNvPr>
          <p:cNvPicPr>
            <a:picLocks noChangeAspect="1"/>
          </p:cNvPicPr>
          <p:nvPr/>
        </p:nvPicPr>
        <p:blipFill rotWithShape="1">
          <a:blip r:embed="rId2"/>
          <a:srcRect t="24885" b="13244"/>
          <a:stretch/>
        </p:blipFill>
        <p:spPr>
          <a:xfrm>
            <a:off x="495714" y="1482588"/>
            <a:ext cx="10858086" cy="853560"/>
          </a:xfrm>
          <a:prstGeom prst="rect">
            <a:avLst/>
          </a:prstGeom>
        </p:spPr>
      </p:pic>
      <p:sp>
        <p:nvSpPr>
          <p:cNvPr id="6" name="Right Brace 5">
            <a:extLst>
              <a:ext uri="{FF2B5EF4-FFF2-40B4-BE49-F238E27FC236}">
                <a16:creationId xmlns:a16="http://schemas.microsoft.com/office/drawing/2014/main" id="{C3DFDC66-6A64-426B-87DE-C24D53096E6B}"/>
              </a:ext>
            </a:extLst>
          </p:cNvPr>
          <p:cNvSpPr/>
          <p:nvPr/>
        </p:nvSpPr>
        <p:spPr>
          <a:xfrm rot="5400000">
            <a:off x="1598735" y="1134342"/>
            <a:ext cx="530570" cy="2592555"/>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84541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887B-1AD7-4753-8C27-08CA0653D362}"/>
              </a:ext>
            </a:extLst>
          </p:cNvPr>
          <p:cNvSpPr>
            <a:spLocks noGrp="1"/>
          </p:cNvSpPr>
          <p:nvPr>
            <p:ph type="title"/>
          </p:nvPr>
        </p:nvSpPr>
        <p:spPr/>
        <p:txBody>
          <a:bodyPr/>
          <a:lstStyle/>
          <a:p>
            <a:r>
              <a:rPr lang="en-US" dirty="0"/>
              <a:t>Step 3: Find the age group</a:t>
            </a:r>
          </a:p>
        </p:txBody>
      </p:sp>
      <p:sp>
        <p:nvSpPr>
          <p:cNvPr id="3" name="Content Placeholder 2">
            <a:extLst>
              <a:ext uri="{FF2B5EF4-FFF2-40B4-BE49-F238E27FC236}">
                <a16:creationId xmlns:a16="http://schemas.microsoft.com/office/drawing/2014/main" id="{D683D447-ED36-48BB-9CD0-8122BB7EC7CD}"/>
              </a:ext>
            </a:extLst>
          </p:cNvPr>
          <p:cNvSpPr>
            <a:spLocks noGrp="1"/>
          </p:cNvSpPr>
          <p:nvPr>
            <p:ph idx="1"/>
          </p:nvPr>
        </p:nvSpPr>
        <p:spPr>
          <a:xfrm>
            <a:off x="410514" y="4154904"/>
            <a:ext cx="11370972" cy="1957137"/>
          </a:xfrm>
        </p:spPr>
        <p:txBody>
          <a:bodyPr/>
          <a:lstStyle/>
          <a:p>
            <a:r>
              <a:rPr lang="en-US" dirty="0"/>
              <a:t>The second column is for children aged 1-5</a:t>
            </a:r>
          </a:p>
          <a:p>
            <a:r>
              <a:rPr lang="en-US" dirty="0"/>
              <a:t>The program should serve </a:t>
            </a:r>
            <a:r>
              <a:rPr lang="en-US" b="1" dirty="0"/>
              <a:t>¼ cup cooked oatmeal </a:t>
            </a:r>
            <a:r>
              <a:rPr lang="en-US" dirty="0"/>
              <a:t>to meet the </a:t>
            </a:r>
            <a:r>
              <a:rPr lang="en-US" b="1" dirty="0"/>
              <a:t>½ oz eq grain </a:t>
            </a:r>
            <a:r>
              <a:rPr lang="en-US" dirty="0"/>
              <a:t>requirement</a:t>
            </a:r>
            <a:r>
              <a:rPr lang="en-US" b="1" dirty="0"/>
              <a:t> </a:t>
            </a:r>
            <a:r>
              <a:rPr lang="en-US" dirty="0"/>
              <a:t>for this age group</a:t>
            </a:r>
          </a:p>
        </p:txBody>
      </p:sp>
      <p:sp>
        <p:nvSpPr>
          <p:cNvPr id="4" name="Slide Number Placeholder 3">
            <a:extLst>
              <a:ext uri="{FF2B5EF4-FFF2-40B4-BE49-F238E27FC236}">
                <a16:creationId xmlns:a16="http://schemas.microsoft.com/office/drawing/2014/main" id="{165848A3-2E21-42ED-92F3-C120466E447C}"/>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pic>
        <p:nvPicPr>
          <p:cNvPr id="5" name="Picture 4" descr="Graphical user interface, text, application&#10;&#10;Description automatically generated">
            <a:extLst>
              <a:ext uri="{FF2B5EF4-FFF2-40B4-BE49-F238E27FC236}">
                <a16:creationId xmlns:a16="http://schemas.microsoft.com/office/drawing/2014/main" id="{52931D41-652A-4680-9148-2C0E066E5D87}"/>
              </a:ext>
            </a:extLst>
          </p:cNvPr>
          <p:cNvPicPr>
            <a:picLocks noChangeAspect="1"/>
          </p:cNvPicPr>
          <p:nvPr/>
        </p:nvPicPr>
        <p:blipFill rotWithShape="1">
          <a:blip r:embed="rId2"/>
          <a:srcRect t="24885" b="13244"/>
          <a:stretch/>
        </p:blipFill>
        <p:spPr>
          <a:xfrm>
            <a:off x="495714" y="1482588"/>
            <a:ext cx="10858086" cy="853560"/>
          </a:xfrm>
          <a:prstGeom prst="rect">
            <a:avLst/>
          </a:prstGeom>
        </p:spPr>
      </p:pic>
      <p:sp>
        <p:nvSpPr>
          <p:cNvPr id="8" name="Arrow: Down 7">
            <a:extLst>
              <a:ext uri="{FF2B5EF4-FFF2-40B4-BE49-F238E27FC236}">
                <a16:creationId xmlns:a16="http://schemas.microsoft.com/office/drawing/2014/main" id="{FF8A9D37-6184-4D63-AB3C-00BE8EA22E5A}"/>
              </a:ext>
            </a:extLst>
          </p:cNvPr>
          <p:cNvSpPr/>
          <p:nvPr/>
        </p:nvSpPr>
        <p:spPr>
          <a:xfrm rot="10800000">
            <a:off x="3705726" y="2336148"/>
            <a:ext cx="1235242" cy="16102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779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5147-4814-49A3-839B-6FD478B8F00F}"/>
              </a:ext>
            </a:extLst>
          </p:cNvPr>
          <p:cNvSpPr>
            <a:spLocks noGrp="1"/>
          </p:cNvSpPr>
          <p:nvPr>
            <p:ph type="title"/>
          </p:nvPr>
        </p:nvSpPr>
        <p:spPr/>
        <p:txBody>
          <a:bodyPr/>
          <a:lstStyle/>
          <a:p>
            <a:r>
              <a:rPr lang="en-US" dirty="0"/>
              <a:t>Example 2: Grains with weight</a:t>
            </a:r>
          </a:p>
        </p:txBody>
      </p:sp>
      <p:sp>
        <p:nvSpPr>
          <p:cNvPr id="3" name="Content Placeholder 2">
            <a:extLst>
              <a:ext uri="{FF2B5EF4-FFF2-40B4-BE49-F238E27FC236}">
                <a16:creationId xmlns:a16="http://schemas.microsoft.com/office/drawing/2014/main" id="{BE4BADAD-6D92-4F58-A85D-80E59E826D76}"/>
              </a:ext>
            </a:extLst>
          </p:cNvPr>
          <p:cNvSpPr>
            <a:spLocks noGrp="1"/>
          </p:cNvSpPr>
          <p:nvPr>
            <p:ph idx="1"/>
          </p:nvPr>
        </p:nvSpPr>
        <p:spPr>
          <a:xfrm>
            <a:off x="567743" y="1230403"/>
            <a:ext cx="11370972" cy="1593008"/>
          </a:xfrm>
        </p:spPr>
        <p:txBody>
          <a:bodyPr/>
          <a:lstStyle/>
          <a:p>
            <a:r>
              <a:rPr lang="en-US" dirty="0"/>
              <a:t>An Adult Day Health program wants to serve pita bread to go with your hummus and grilled chicken at lunch </a:t>
            </a:r>
          </a:p>
        </p:txBody>
      </p:sp>
      <p:sp>
        <p:nvSpPr>
          <p:cNvPr id="4" name="Slide Number Placeholder 3">
            <a:extLst>
              <a:ext uri="{FF2B5EF4-FFF2-40B4-BE49-F238E27FC236}">
                <a16:creationId xmlns:a16="http://schemas.microsoft.com/office/drawing/2014/main" id="{AFDBA8D8-AD5E-4E40-AAA8-ECDF3BA27426}"/>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pic>
        <p:nvPicPr>
          <p:cNvPr id="16" name="Picture 15" descr="A picture containing food, wooden, bread, stack&#10;&#10;Description automatically generated">
            <a:extLst>
              <a:ext uri="{FF2B5EF4-FFF2-40B4-BE49-F238E27FC236}">
                <a16:creationId xmlns:a16="http://schemas.microsoft.com/office/drawing/2014/main" id="{5E4336AE-7E1F-4275-B3C6-3FCE545175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2582778"/>
            <a:ext cx="4588043" cy="3441032"/>
          </a:xfrm>
          <a:prstGeom prst="rect">
            <a:avLst/>
          </a:prstGeom>
        </p:spPr>
      </p:pic>
    </p:spTree>
    <p:extLst>
      <p:ext uri="{BB962C8B-B14F-4D97-AF65-F5344CB8AC3E}">
        <p14:creationId xmlns:p14="http://schemas.microsoft.com/office/powerpoint/2010/main" val="3322144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6298-BC56-4C1C-A4C5-CAD44E646BF1}"/>
              </a:ext>
            </a:extLst>
          </p:cNvPr>
          <p:cNvSpPr>
            <a:spLocks noGrp="1"/>
          </p:cNvSpPr>
          <p:nvPr>
            <p:ph type="title"/>
          </p:nvPr>
        </p:nvSpPr>
        <p:spPr/>
        <p:txBody>
          <a:bodyPr/>
          <a:lstStyle/>
          <a:p>
            <a:r>
              <a:rPr lang="en-US" dirty="0"/>
              <a:t>Steps 1 and 2: Find the grain item and how it’s quantified</a:t>
            </a:r>
          </a:p>
        </p:txBody>
      </p:sp>
      <p:sp>
        <p:nvSpPr>
          <p:cNvPr id="3" name="Content Placeholder 2">
            <a:extLst>
              <a:ext uri="{FF2B5EF4-FFF2-40B4-BE49-F238E27FC236}">
                <a16:creationId xmlns:a16="http://schemas.microsoft.com/office/drawing/2014/main" id="{26C4B6F0-8E65-4C09-87CD-7668E874F284}"/>
              </a:ext>
            </a:extLst>
          </p:cNvPr>
          <p:cNvSpPr>
            <a:spLocks noGrp="1"/>
          </p:cNvSpPr>
          <p:nvPr>
            <p:ph idx="1"/>
          </p:nvPr>
        </p:nvSpPr>
        <p:spPr>
          <a:xfrm>
            <a:off x="567743" y="1230403"/>
            <a:ext cx="3747583" cy="5049746"/>
          </a:xfrm>
        </p:spPr>
        <p:txBody>
          <a:bodyPr/>
          <a:lstStyle/>
          <a:p>
            <a:r>
              <a:rPr lang="en-US" dirty="0"/>
              <a:t>Step 1: Find Pita bread/round on the grains chart</a:t>
            </a:r>
          </a:p>
          <a:p>
            <a:r>
              <a:rPr lang="en-US" dirty="0"/>
              <a:t>Step 2: Identify how Pita is measured</a:t>
            </a:r>
          </a:p>
          <a:p>
            <a:pPr lvl="1"/>
            <a:r>
              <a:rPr lang="en-US" dirty="0"/>
              <a:t>“at least 56 grams”</a:t>
            </a:r>
          </a:p>
          <a:p>
            <a:pPr lvl="2"/>
            <a:r>
              <a:rPr lang="en-US" b="1" dirty="0"/>
              <a:t>WEIGHT</a:t>
            </a:r>
          </a:p>
        </p:txBody>
      </p:sp>
      <p:sp>
        <p:nvSpPr>
          <p:cNvPr id="4" name="Slide Number Placeholder 3">
            <a:extLst>
              <a:ext uri="{FF2B5EF4-FFF2-40B4-BE49-F238E27FC236}">
                <a16:creationId xmlns:a16="http://schemas.microsoft.com/office/drawing/2014/main" id="{D80E82D1-72B9-4066-9ECA-9A9B85738D93}"/>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pic>
        <p:nvPicPr>
          <p:cNvPr id="6" name="Picture 5" descr="Table&#10;&#10;Description automatically generated">
            <a:extLst>
              <a:ext uri="{FF2B5EF4-FFF2-40B4-BE49-F238E27FC236}">
                <a16:creationId xmlns:a16="http://schemas.microsoft.com/office/drawing/2014/main" id="{09D2743C-2017-4D7D-9376-920D7D00B021}"/>
              </a:ext>
            </a:extLst>
          </p:cNvPr>
          <p:cNvPicPr>
            <a:picLocks noChangeAspect="1"/>
          </p:cNvPicPr>
          <p:nvPr/>
        </p:nvPicPr>
        <p:blipFill>
          <a:blip r:embed="rId2"/>
          <a:stretch>
            <a:fillRect/>
          </a:stretch>
        </p:blipFill>
        <p:spPr>
          <a:xfrm>
            <a:off x="4315326" y="1709965"/>
            <a:ext cx="7743825" cy="3905250"/>
          </a:xfrm>
          <a:prstGeom prst="rect">
            <a:avLst/>
          </a:prstGeom>
        </p:spPr>
      </p:pic>
    </p:spTree>
    <p:extLst>
      <p:ext uri="{BB962C8B-B14F-4D97-AF65-F5344CB8AC3E}">
        <p14:creationId xmlns:p14="http://schemas.microsoft.com/office/powerpoint/2010/main" val="3011170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639C-3C2F-4F29-9F94-F6875BD04B5A}"/>
              </a:ext>
            </a:extLst>
          </p:cNvPr>
          <p:cNvSpPr>
            <a:spLocks noGrp="1"/>
          </p:cNvSpPr>
          <p:nvPr>
            <p:ph type="title"/>
          </p:nvPr>
        </p:nvSpPr>
        <p:spPr/>
        <p:txBody>
          <a:bodyPr/>
          <a:lstStyle/>
          <a:p>
            <a:r>
              <a:rPr lang="en-US" dirty="0"/>
              <a:t>Grains by weight</a:t>
            </a:r>
          </a:p>
        </p:txBody>
      </p:sp>
      <p:sp>
        <p:nvSpPr>
          <p:cNvPr id="3" name="Content Placeholder 2">
            <a:extLst>
              <a:ext uri="{FF2B5EF4-FFF2-40B4-BE49-F238E27FC236}">
                <a16:creationId xmlns:a16="http://schemas.microsoft.com/office/drawing/2014/main" id="{D64644DC-01B2-4CC3-891A-16D58028938E}"/>
              </a:ext>
            </a:extLst>
          </p:cNvPr>
          <p:cNvSpPr>
            <a:spLocks noGrp="1"/>
          </p:cNvSpPr>
          <p:nvPr>
            <p:ph idx="1"/>
          </p:nvPr>
        </p:nvSpPr>
        <p:spPr>
          <a:xfrm>
            <a:off x="567742" y="1230403"/>
            <a:ext cx="5371029" cy="5049746"/>
          </a:xfrm>
        </p:spPr>
        <p:txBody>
          <a:bodyPr/>
          <a:lstStyle/>
          <a:p>
            <a:r>
              <a:rPr lang="en-US" dirty="0"/>
              <a:t>A minimum weight of grain is provided</a:t>
            </a:r>
          </a:p>
          <a:p>
            <a:r>
              <a:rPr lang="en-US" dirty="0"/>
              <a:t>Requires the use of the Nutrition Facts label to make sure that the item weighs at least this amount listed on grain chart</a:t>
            </a:r>
          </a:p>
        </p:txBody>
      </p:sp>
      <p:sp>
        <p:nvSpPr>
          <p:cNvPr id="4" name="Slide Number Placeholder 3">
            <a:extLst>
              <a:ext uri="{FF2B5EF4-FFF2-40B4-BE49-F238E27FC236}">
                <a16:creationId xmlns:a16="http://schemas.microsoft.com/office/drawing/2014/main" id="{8722550E-A204-4211-9239-29AC40A114B5}"/>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pic>
        <p:nvPicPr>
          <p:cNvPr id="6" name="Picture 5" descr="Text, chat or text message&#10;&#10;Description automatically generated">
            <a:extLst>
              <a:ext uri="{FF2B5EF4-FFF2-40B4-BE49-F238E27FC236}">
                <a16:creationId xmlns:a16="http://schemas.microsoft.com/office/drawing/2014/main" id="{0EAAD073-F49E-48EC-938B-B29BE4F41A61}"/>
              </a:ext>
            </a:extLst>
          </p:cNvPr>
          <p:cNvPicPr>
            <a:picLocks noChangeAspect="1"/>
          </p:cNvPicPr>
          <p:nvPr/>
        </p:nvPicPr>
        <p:blipFill>
          <a:blip r:embed="rId2"/>
          <a:stretch>
            <a:fillRect/>
          </a:stretch>
        </p:blipFill>
        <p:spPr>
          <a:xfrm>
            <a:off x="6253229" y="2219515"/>
            <a:ext cx="5172478" cy="2418970"/>
          </a:xfrm>
          <a:prstGeom prst="rect">
            <a:avLst/>
          </a:prstGeom>
        </p:spPr>
      </p:pic>
    </p:spTree>
    <p:extLst>
      <p:ext uri="{BB962C8B-B14F-4D97-AF65-F5344CB8AC3E}">
        <p14:creationId xmlns:p14="http://schemas.microsoft.com/office/powerpoint/2010/main" val="1275824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F6BF-9342-4437-999A-C65E7E1207AF}"/>
              </a:ext>
            </a:extLst>
          </p:cNvPr>
          <p:cNvSpPr>
            <a:spLocks noGrp="1"/>
          </p:cNvSpPr>
          <p:nvPr>
            <p:ph type="title"/>
          </p:nvPr>
        </p:nvSpPr>
        <p:spPr/>
        <p:txBody>
          <a:bodyPr/>
          <a:lstStyle/>
          <a:p>
            <a:r>
              <a:rPr lang="en-US" dirty="0"/>
              <a:t>Nutrition Facts label </a:t>
            </a:r>
          </a:p>
        </p:txBody>
      </p:sp>
      <p:sp>
        <p:nvSpPr>
          <p:cNvPr id="3" name="Content Placeholder 2">
            <a:extLst>
              <a:ext uri="{FF2B5EF4-FFF2-40B4-BE49-F238E27FC236}">
                <a16:creationId xmlns:a16="http://schemas.microsoft.com/office/drawing/2014/main" id="{84091337-1357-48FB-855B-68F827BB845D}"/>
              </a:ext>
            </a:extLst>
          </p:cNvPr>
          <p:cNvSpPr>
            <a:spLocks noGrp="1"/>
          </p:cNvSpPr>
          <p:nvPr>
            <p:ph idx="1"/>
          </p:nvPr>
        </p:nvSpPr>
        <p:spPr>
          <a:xfrm>
            <a:off x="6866021" y="1230403"/>
            <a:ext cx="5072694" cy="5049746"/>
          </a:xfrm>
        </p:spPr>
        <p:txBody>
          <a:bodyPr/>
          <a:lstStyle/>
          <a:p>
            <a:r>
              <a:rPr lang="en-US" dirty="0"/>
              <a:t>Find the serving size of the item on the Nutrition Facts label</a:t>
            </a:r>
          </a:p>
          <a:p>
            <a:r>
              <a:rPr lang="en-US" dirty="0"/>
              <a:t>Compare the serving size (in grams) to the minimum amount required in the worksheet</a:t>
            </a:r>
          </a:p>
          <a:p>
            <a:pPr lvl="1"/>
            <a:r>
              <a:rPr lang="en-US" dirty="0"/>
              <a:t>Serving size= 57g</a:t>
            </a:r>
          </a:p>
          <a:p>
            <a:pPr lvl="1"/>
            <a:r>
              <a:rPr lang="en-US" dirty="0"/>
              <a:t>Min. amount= 56g</a:t>
            </a:r>
          </a:p>
        </p:txBody>
      </p:sp>
      <p:sp>
        <p:nvSpPr>
          <p:cNvPr id="4" name="Slide Number Placeholder 3">
            <a:extLst>
              <a:ext uri="{FF2B5EF4-FFF2-40B4-BE49-F238E27FC236}">
                <a16:creationId xmlns:a16="http://schemas.microsoft.com/office/drawing/2014/main" id="{88C3C512-4D2F-4124-A3ED-2849B6F421CD}"/>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pic>
        <p:nvPicPr>
          <p:cNvPr id="5" name="Picture 4" descr="Nutrition Facts label.">
            <a:extLst>
              <a:ext uri="{FF2B5EF4-FFF2-40B4-BE49-F238E27FC236}">
                <a16:creationId xmlns:a16="http://schemas.microsoft.com/office/drawing/2014/main" id="{177BFF96-D336-4972-8C79-4AB9CB6EBE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5199" y="1673443"/>
            <a:ext cx="5628030" cy="3916388"/>
          </a:xfrm>
          <a:prstGeom prst="rect">
            <a:avLst/>
          </a:prstGeom>
          <a:ln w="76200">
            <a:solidFill>
              <a:schemeClr val="tx1"/>
            </a:solidFill>
          </a:ln>
        </p:spPr>
      </p:pic>
      <p:sp>
        <p:nvSpPr>
          <p:cNvPr id="6" name="Arrow: Right 5">
            <a:extLst>
              <a:ext uri="{FF2B5EF4-FFF2-40B4-BE49-F238E27FC236}">
                <a16:creationId xmlns:a16="http://schemas.microsoft.com/office/drawing/2014/main" id="{1D9ECB7B-DD98-4B66-AAA2-0D1485F87D63}"/>
              </a:ext>
            </a:extLst>
          </p:cNvPr>
          <p:cNvSpPr/>
          <p:nvPr/>
        </p:nvSpPr>
        <p:spPr>
          <a:xfrm rot="7789268">
            <a:off x="5855053" y="2122081"/>
            <a:ext cx="1409145" cy="5144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umbrella, accessory, vector graphics&#10;&#10;Description automatically generated">
            <a:extLst>
              <a:ext uri="{FF2B5EF4-FFF2-40B4-BE49-F238E27FC236}">
                <a16:creationId xmlns:a16="http://schemas.microsoft.com/office/drawing/2014/main" id="{E3E81385-61E6-4B74-8F31-E17B9C079E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93769" y="4857389"/>
            <a:ext cx="1064673" cy="946672"/>
          </a:xfrm>
          <a:prstGeom prst="rect">
            <a:avLst/>
          </a:prstGeom>
        </p:spPr>
      </p:pic>
    </p:spTree>
    <p:extLst>
      <p:ext uri="{BB962C8B-B14F-4D97-AF65-F5344CB8AC3E}">
        <p14:creationId xmlns:p14="http://schemas.microsoft.com/office/powerpoint/2010/main" val="342248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354329"/>
            <a:ext cx="7508875" cy="482600"/>
          </a:xfrm>
          <a:prstGeom prst="rect">
            <a:avLst/>
          </a:prstGeom>
        </p:spPr>
        <p:txBody>
          <a:bodyPr vert="horz" wrap="square" lIns="0" tIns="12700" rIns="0" bIns="0" rtlCol="0">
            <a:spAutoFit/>
          </a:bodyPr>
          <a:lstStyle/>
          <a:p>
            <a:pPr marL="12700">
              <a:lnSpc>
                <a:spcPct val="100000"/>
              </a:lnSpc>
              <a:spcBef>
                <a:spcPts val="100"/>
              </a:spcBef>
            </a:pPr>
            <a:r>
              <a:rPr sz="3000" b="1" spc="-10" dirty="0">
                <a:latin typeface="Segoe UI Semibold"/>
                <a:cs typeface="Segoe UI Semibold"/>
              </a:rPr>
              <a:t>Current </a:t>
            </a:r>
            <a:r>
              <a:rPr sz="3000" b="1" spc="-15" dirty="0">
                <a:latin typeface="Segoe UI Semibold"/>
                <a:cs typeface="Segoe UI Semibold"/>
              </a:rPr>
              <a:t>USDA </a:t>
            </a:r>
            <a:r>
              <a:rPr sz="3000" b="1" spc="-5" dirty="0">
                <a:latin typeface="Segoe UI Semibold"/>
                <a:cs typeface="Segoe UI Semibold"/>
              </a:rPr>
              <a:t>nondiscrimination</a:t>
            </a:r>
            <a:r>
              <a:rPr sz="3000" b="1" spc="20" dirty="0">
                <a:latin typeface="Segoe UI Semibold"/>
                <a:cs typeface="Segoe UI Semibold"/>
              </a:rPr>
              <a:t> </a:t>
            </a:r>
            <a:r>
              <a:rPr sz="3000" b="1" spc="-10" dirty="0">
                <a:latin typeface="Segoe UI Semibold"/>
                <a:cs typeface="Segoe UI Semibold"/>
              </a:rPr>
              <a:t>statement</a:t>
            </a:r>
            <a:endParaRPr sz="3000">
              <a:latin typeface="Segoe UI Semibold"/>
              <a:cs typeface="Segoe UI Semibold"/>
            </a:endParaRPr>
          </a:p>
        </p:txBody>
      </p:sp>
      <p:sp>
        <p:nvSpPr>
          <p:cNvPr id="4" name="object 4"/>
          <p:cNvSpPr txBox="1"/>
          <p:nvPr/>
        </p:nvSpPr>
        <p:spPr>
          <a:xfrm>
            <a:off x="11141709" y="6419302"/>
            <a:ext cx="15875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1F3A6A"/>
                </a:solidFill>
                <a:latin typeface="Segoe UI"/>
                <a:cs typeface="Segoe UI"/>
              </a:rPr>
              <a:t>3</a:t>
            </a:fld>
            <a:endParaRPr sz="1200">
              <a:latin typeface="Segoe UI"/>
              <a:cs typeface="Segoe UI"/>
            </a:endParaRPr>
          </a:p>
        </p:txBody>
      </p:sp>
      <p:sp>
        <p:nvSpPr>
          <p:cNvPr id="3" name="object 3"/>
          <p:cNvSpPr txBox="1"/>
          <p:nvPr/>
        </p:nvSpPr>
        <p:spPr>
          <a:xfrm>
            <a:off x="335381" y="1117472"/>
            <a:ext cx="11516360" cy="5030223"/>
          </a:xfrm>
          <a:prstGeom prst="rect">
            <a:avLst/>
          </a:prstGeom>
        </p:spPr>
        <p:txBody>
          <a:bodyPr vert="horz" wrap="square" lIns="0" tIns="13335" rIns="0" bIns="0" rtlCol="0">
            <a:spAutoFit/>
          </a:bodyPr>
          <a:lstStyle/>
          <a:p>
            <a:pPr marL="0" marR="0">
              <a:spcBef>
                <a:spcPts val="0"/>
              </a:spcBef>
              <a:spcAft>
                <a:spcPts val="0"/>
              </a:spcAft>
            </a:pPr>
            <a:r>
              <a:rPr lang="en-US" sz="1400" dirty="0">
                <a:effectLst/>
                <a:ea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To file a program complaint of discrimination, complete the </a:t>
            </a:r>
            <a:r>
              <a:rPr lang="en-US" sz="1400" u="sng" dirty="0">
                <a:solidFill>
                  <a:srgbClr val="0000FF"/>
                </a:solidFill>
                <a:effectLst/>
                <a:ea typeface="Times New Roman" panose="02020603050405020304" pitchFamily="18" charset="0"/>
                <a:hlinkClick r:id="rId2"/>
              </a:rPr>
              <a:t>USDA Program Discrimination Complaint Form</a:t>
            </a:r>
            <a:r>
              <a:rPr lang="en-US" sz="1400" dirty="0">
                <a:effectLst/>
                <a:ea typeface="Times New Roman" panose="02020603050405020304" pitchFamily="18" charset="0"/>
              </a:rPr>
              <a:t>, (AD-3027) found online at: </a:t>
            </a:r>
            <a:r>
              <a:rPr lang="en-US" sz="1400" u="sng" dirty="0">
                <a:solidFill>
                  <a:srgbClr val="0000FF"/>
                </a:solidFill>
                <a:effectLst/>
                <a:ea typeface="Times New Roman" panose="02020603050405020304" pitchFamily="18" charset="0"/>
                <a:hlinkClick r:id="rId3"/>
              </a:rPr>
              <a:t>How to File a Complaint</a:t>
            </a:r>
            <a:r>
              <a:rPr lang="en-US" sz="1400" dirty="0">
                <a:effectLst/>
                <a:ea typeface="Times New Roman" panose="02020603050405020304" pitchFamily="18" charset="0"/>
              </a:rPr>
              <a:t>, and at any USDA office, or write a letter addressed to USDA and provide in the letter all of the information requested in the form. To request a copy of the complaint form, call (866) 632-9992. Submit your completed form or letter to USDA by: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(1)     mail: U.S. Department of Agriculture </a:t>
            </a:r>
          </a:p>
          <a:p>
            <a:pPr marL="0" marR="0">
              <a:spcBef>
                <a:spcPts val="0"/>
              </a:spcBef>
              <a:spcAft>
                <a:spcPts val="0"/>
              </a:spcAft>
            </a:pPr>
            <a:r>
              <a:rPr lang="en-US" sz="1400" dirty="0">
                <a:effectLst/>
                <a:ea typeface="Times New Roman" panose="02020603050405020304" pitchFamily="18" charset="0"/>
              </a:rPr>
              <a:t>          Office of the Assistant Secretary for Civil Rights </a:t>
            </a:r>
          </a:p>
          <a:p>
            <a:pPr marL="0" marR="0">
              <a:spcBef>
                <a:spcPts val="0"/>
              </a:spcBef>
              <a:spcAft>
                <a:spcPts val="0"/>
              </a:spcAft>
            </a:pPr>
            <a:r>
              <a:rPr lang="en-US" sz="1400" dirty="0">
                <a:effectLst/>
                <a:ea typeface="Times New Roman" panose="02020603050405020304" pitchFamily="18" charset="0"/>
              </a:rPr>
              <a:t>          1400 Independence Avenue, SW </a:t>
            </a:r>
          </a:p>
          <a:p>
            <a:pPr marL="0" marR="0">
              <a:spcBef>
                <a:spcPts val="0"/>
              </a:spcBef>
              <a:spcAft>
                <a:spcPts val="0"/>
              </a:spcAft>
            </a:pPr>
            <a:r>
              <a:rPr lang="en-US" sz="1400" dirty="0">
                <a:effectLst/>
                <a:ea typeface="Times New Roman" panose="02020603050405020304" pitchFamily="18" charset="0"/>
              </a:rPr>
              <a:t>          Washington, D.C. 20250-9410;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(2)      fax: (202) 690-7442; or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(3)      email: </a:t>
            </a:r>
            <a:r>
              <a:rPr lang="en-US" sz="1400" u="sng" dirty="0">
                <a:solidFill>
                  <a:srgbClr val="0000FF"/>
                </a:solidFill>
                <a:effectLst/>
                <a:ea typeface="Times New Roman" panose="02020603050405020304" pitchFamily="18" charset="0"/>
                <a:hlinkClick r:id="rId4"/>
              </a:rPr>
              <a:t>program.intake@usda.gov</a:t>
            </a:r>
            <a:r>
              <a:rPr lang="en-US" sz="1400" dirty="0">
                <a:effectLst/>
                <a:ea typeface="Times New Roman" panose="02020603050405020304" pitchFamily="18" charset="0"/>
              </a:rPr>
              <a:t>.</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This institution is an equal opportunity provider</a:t>
            </a:r>
            <a:r>
              <a:rPr lang="en-US" sz="1800" dirty="0">
                <a:effectLst/>
                <a:ea typeface="Times New Roman" panose="02020603050405020304" pitchFamily="18"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F21A-3D32-49DE-8750-181DEF1900D3}"/>
              </a:ext>
            </a:extLst>
          </p:cNvPr>
          <p:cNvSpPr>
            <a:spLocks noGrp="1"/>
          </p:cNvSpPr>
          <p:nvPr>
            <p:ph type="title"/>
          </p:nvPr>
        </p:nvSpPr>
        <p:spPr/>
        <p:txBody>
          <a:bodyPr/>
          <a:lstStyle/>
          <a:p>
            <a:r>
              <a:rPr lang="en-US" dirty="0"/>
              <a:t>What happens if a serving size isn’t sufficient?</a:t>
            </a:r>
          </a:p>
        </p:txBody>
      </p:sp>
      <p:sp>
        <p:nvSpPr>
          <p:cNvPr id="3" name="Content Placeholder 2">
            <a:extLst>
              <a:ext uri="{FF2B5EF4-FFF2-40B4-BE49-F238E27FC236}">
                <a16:creationId xmlns:a16="http://schemas.microsoft.com/office/drawing/2014/main" id="{026E12EF-3FB8-4F99-A525-EE93E42829C8}"/>
              </a:ext>
            </a:extLst>
          </p:cNvPr>
          <p:cNvSpPr>
            <a:spLocks noGrp="1"/>
          </p:cNvSpPr>
          <p:nvPr>
            <p:ph idx="1"/>
          </p:nvPr>
        </p:nvSpPr>
        <p:spPr>
          <a:xfrm>
            <a:off x="567742" y="1290896"/>
            <a:ext cx="6988090" cy="5049746"/>
          </a:xfrm>
        </p:spPr>
        <p:txBody>
          <a:bodyPr/>
          <a:lstStyle/>
          <a:p>
            <a:r>
              <a:rPr lang="en-US" dirty="0"/>
              <a:t>If a serving size does not meet minimum amount indicated in grains chart, then use a different method to determine how much to serve</a:t>
            </a:r>
          </a:p>
          <a:p>
            <a:r>
              <a:rPr lang="en-US" dirty="0"/>
              <a:t>Worksheet has “What If My Grain Is Different?” on page 6 of handout</a:t>
            </a:r>
          </a:p>
        </p:txBody>
      </p:sp>
      <p:sp>
        <p:nvSpPr>
          <p:cNvPr id="4" name="Slide Number Placeholder 3">
            <a:extLst>
              <a:ext uri="{FF2B5EF4-FFF2-40B4-BE49-F238E27FC236}">
                <a16:creationId xmlns:a16="http://schemas.microsoft.com/office/drawing/2014/main" id="{A655CC92-82BB-450C-8FE8-D69A5A4F2DFF}"/>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pic>
        <p:nvPicPr>
          <p:cNvPr id="6" name="Picture 5" descr="Table&#10;&#10;Description automatically generated">
            <a:extLst>
              <a:ext uri="{FF2B5EF4-FFF2-40B4-BE49-F238E27FC236}">
                <a16:creationId xmlns:a16="http://schemas.microsoft.com/office/drawing/2014/main" id="{E05A5F37-EEB9-422C-B554-AD23F2406732}"/>
              </a:ext>
            </a:extLst>
          </p:cNvPr>
          <p:cNvPicPr>
            <a:picLocks noChangeAspect="1"/>
          </p:cNvPicPr>
          <p:nvPr/>
        </p:nvPicPr>
        <p:blipFill>
          <a:blip r:embed="rId2"/>
          <a:stretch>
            <a:fillRect/>
          </a:stretch>
        </p:blipFill>
        <p:spPr>
          <a:xfrm>
            <a:off x="7714998" y="1187450"/>
            <a:ext cx="3114675" cy="5381625"/>
          </a:xfrm>
          <a:prstGeom prst="rect">
            <a:avLst/>
          </a:prstGeom>
        </p:spPr>
      </p:pic>
      <p:sp>
        <p:nvSpPr>
          <p:cNvPr id="5" name="Rectangle 4">
            <a:extLst>
              <a:ext uri="{FF2B5EF4-FFF2-40B4-BE49-F238E27FC236}">
                <a16:creationId xmlns:a16="http://schemas.microsoft.com/office/drawing/2014/main" id="{C217FC7F-16E0-4891-9A6C-1B5EC57BEC0F}"/>
              </a:ext>
            </a:extLst>
          </p:cNvPr>
          <p:cNvSpPr/>
          <p:nvPr/>
        </p:nvSpPr>
        <p:spPr>
          <a:xfrm>
            <a:off x="9686260" y="1871331"/>
            <a:ext cx="1143413" cy="265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117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F43E-4634-4F2F-B989-893FE0B747DA}"/>
              </a:ext>
            </a:extLst>
          </p:cNvPr>
          <p:cNvSpPr>
            <a:spLocks noGrp="1"/>
          </p:cNvSpPr>
          <p:nvPr>
            <p:ph type="title"/>
          </p:nvPr>
        </p:nvSpPr>
        <p:spPr/>
        <p:txBody>
          <a:bodyPr/>
          <a:lstStyle/>
          <a:p>
            <a:r>
              <a:rPr lang="en-US" dirty="0"/>
              <a:t>Grain meets minimum amount in worksheet</a:t>
            </a:r>
          </a:p>
        </p:txBody>
      </p:sp>
      <p:sp>
        <p:nvSpPr>
          <p:cNvPr id="3" name="Content Placeholder 2">
            <a:extLst>
              <a:ext uri="{FF2B5EF4-FFF2-40B4-BE49-F238E27FC236}">
                <a16:creationId xmlns:a16="http://schemas.microsoft.com/office/drawing/2014/main" id="{F543EF80-62BE-4118-8059-9F58756B73D2}"/>
              </a:ext>
            </a:extLst>
          </p:cNvPr>
          <p:cNvSpPr>
            <a:spLocks noGrp="1"/>
          </p:cNvSpPr>
          <p:nvPr>
            <p:ph idx="1"/>
          </p:nvPr>
        </p:nvSpPr>
        <p:spPr>
          <a:xfrm>
            <a:off x="6577263" y="1230403"/>
            <a:ext cx="5361452" cy="5049746"/>
          </a:xfrm>
        </p:spPr>
        <p:txBody>
          <a:bodyPr/>
          <a:lstStyle/>
          <a:p>
            <a:r>
              <a:rPr lang="en-US" dirty="0"/>
              <a:t>If the grain meets the minimum amount of weight needed in the grains chart, the program can use the chart to learn how many pita rounds are needed to meet the meal pattern requirements</a:t>
            </a:r>
          </a:p>
        </p:txBody>
      </p:sp>
      <p:sp>
        <p:nvSpPr>
          <p:cNvPr id="4" name="Slide Number Placeholder 3">
            <a:extLst>
              <a:ext uri="{FF2B5EF4-FFF2-40B4-BE49-F238E27FC236}">
                <a16:creationId xmlns:a16="http://schemas.microsoft.com/office/drawing/2014/main" id="{00BAF6DA-D6DA-4D62-AC68-E6DE90503BFF}"/>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pic>
        <p:nvPicPr>
          <p:cNvPr id="5" name="Picture 4" descr="Nutrition Facts label.">
            <a:extLst>
              <a:ext uri="{FF2B5EF4-FFF2-40B4-BE49-F238E27FC236}">
                <a16:creationId xmlns:a16="http://schemas.microsoft.com/office/drawing/2014/main" id="{FBD9BB38-7845-4B60-8A7A-9CF7DB819A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5199" y="1470806"/>
            <a:ext cx="5628030" cy="3916388"/>
          </a:xfrm>
          <a:prstGeom prst="rect">
            <a:avLst/>
          </a:prstGeom>
          <a:ln w="76200">
            <a:solidFill>
              <a:schemeClr val="tx1"/>
            </a:solidFill>
          </a:ln>
        </p:spPr>
      </p:pic>
    </p:spTree>
    <p:extLst>
      <p:ext uri="{BB962C8B-B14F-4D97-AF65-F5344CB8AC3E}">
        <p14:creationId xmlns:p14="http://schemas.microsoft.com/office/powerpoint/2010/main" val="2151585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1C7E-6CA3-4C2C-8593-9D6950AE15D8}"/>
              </a:ext>
            </a:extLst>
          </p:cNvPr>
          <p:cNvSpPr>
            <a:spLocks noGrp="1"/>
          </p:cNvSpPr>
          <p:nvPr>
            <p:ph type="title"/>
          </p:nvPr>
        </p:nvSpPr>
        <p:spPr/>
        <p:txBody>
          <a:bodyPr/>
          <a:lstStyle/>
          <a:p>
            <a:r>
              <a:rPr lang="en-US" dirty="0"/>
              <a:t>How much grain do I need?</a:t>
            </a:r>
          </a:p>
        </p:txBody>
      </p:sp>
      <p:sp>
        <p:nvSpPr>
          <p:cNvPr id="3" name="Content Placeholder 2">
            <a:extLst>
              <a:ext uri="{FF2B5EF4-FFF2-40B4-BE49-F238E27FC236}">
                <a16:creationId xmlns:a16="http://schemas.microsoft.com/office/drawing/2014/main" id="{A346B63B-7876-496F-B401-FCD2D715BF83}"/>
              </a:ext>
            </a:extLst>
          </p:cNvPr>
          <p:cNvSpPr>
            <a:spLocks noGrp="1"/>
          </p:cNvSpPr>
          <p:nvPr>
            <p:ph idx="1"/>
          </p:nvPr>
        </p:nvSpPr>
        <p:spPr>
          <a:xfrm>
            <a:off x="567743" y="1306604"/>
            <a:ext cx="3442783" cy="5049746"/>
          </a:xfrm>
        </p:spPr>
        <p:txBody>
          <a:bodyPr/>
          <a:lstStyle/>
          <a:p>
            <a:r>
              <a:rPr lang="en-US" dirty="0"/>
              <a:t>Looking at the grains chart, find the column that corresponds to participant age group</a:t>
            </a:r>
          </a:p>
          <a:p>
            <a:pPr lvl="1"/>
            <a:r>
              <a:rPr lang="en-US" dirty="0"/>
              <a:t>Adults= Column 4</a:t>
            </a:r>
          </a:p>
        </p:txBody>
      </p:sp>
      <p:sp>
        <p:nvSpPr>
          <p:cNvPr id="4" name="Slide Number Placeholder 3">
            <a:extLst>
              <a:ext uri="{FF2B5EF4-FFF2-40B4-BE49-F238E27FC236}">
                <a16:creationId xmlns:a16="http://schemas.microsoft.com/office/drawing/2014/main" id="{ED7ECB3B-6798-4DE1-8565-85B740F7A200}"/>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pic>
        <p:nvPicPr>
          <p:cNvPr id="5" name="Picture 4" descr="Table&#10;&#10;Description automatically generated">
            <a:extLst>
              <a:ext uri="{FF2B5EF4-FFF2-40B4-BE49-F238E27FC236}">
                <a16:creationId xmlns:a16="http://schemas.microsoft.com/office/drawing/2014/main" id="{69F14635-1083-4ED2-8D98-70A1C9CDC00F}"/>
              </a:ext>
            </a:extLst>
          </p:cNvPr>
          <p:cNvPicPr>
            <a:picLocks noChangeAspect="1"/>
          </p:cNvPicPr>
          <p:nvPr/>
        </p:nvPicPr>
        <p:blipFill>
          <a:blip r:embed="rId2"/>
          <a:stretch>
            <a:fillRect/>
          </a:stretch>
        </p:blipFill>
        <p:spPr>
          <a:xfrm>
            <a:off x="4194890" y="1646146"/>
            <a:ext cx="7743825" cy="3905250"/>
          </a:xfrm>
          <a:prstGeom prst="rect">
            <a:avLst/>
          </a:prstGeom>
        </p:spPr>
      </p:pic>
      <p:sp>
        <p:nvSpPr>
          <p:cNvPr id="6" name="Rectangle 5">
            <a:extLst>
              <a:ext uri="{FF2B5EF4-FFF2-40B4-BE49-F238E27FC236}">
                <a16:creationId xmlns:a16="http://schemas.microsoft.com/office/drawing/2014/main" id="{30FC5E84-31B8-4851-B80E-4056BF0C73B4}"/>
              </a:ext>
            </a:extLst>
          </p:cNvPr>
          <p:cNvSpPr/>
          <p:nvPr/>
        </p:nvSpPr>
        <p:spPr>
          <a:xfrm>
            <a:off x="10058400" y="2101516"/>
            <a:ext cx="1880315" cy="34498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402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1C7E-6CA3-4C2C-8593-9D6950AE15D8}"/>
              </a:ext>
            </a:extLst>
          </p:cNvPr>
          <p:cNvSpPr>
            <a:spLocks noGrp="1"/>
          </p:cNvSpPr>
          <p:nvPr>
            <p:ph type="title"/>
          </p:nvPr>
        </p:nvSpPr>
        <p:spPr/>
        <p:txBody>
          <a:bodyPr/>
          <a:lstStyle/>
          <a:p>
            <a:r>
              <a:rPr lang="en-US" dirty="0"/>
              <a:t>How much grain do I need?</a:t>
            </a:r>
          </a:p>
        </p:txBody>
      </p:sp>
      <p:sp>
        <p:nvSpPr>
          <p:cNvPr id="3" name="Content Placeholder 2">
            <a:extLst>
              <a:ext uri="{FF2B5EF4-FFF2-40B4-BE49-F238E27FC236}">
                <a16:creationId xmlns:a16="http://schemas.microsoft.com/office/drawing/2014/main" id="{A346B63B-7876-496F-B401-FCD2D715BF83}"/>
              </a:ext>
            </a:extLst>
          </p:cNvPr>
          <p:cNvSpPr>
            <a:spLocks noGrp="1"/>
          </p:cNvSpPr>
          <p:nvPr>
            <p:ph idx="1"/>
          </p:nvPr>
        </p:nvSpPr>
        <p:spPr>
          <a:xfrm>
            <a:off x="567743" y="1306604"/>
            <a:ext cx="3442783" cy="5049746"/>
          </a:xfrm>
        </p:spPr>
        <p:txBody>
          <a:bodyPr/>
          <a:lstStyle/>
          <a:p>
            <a:r>
              <a:rPr lang="en-US" dirty="0"/>
              <a:t>Find the amount of grain needed for serving adults at lunch</a:t>
            </a:r>
          </a:p>
          <a:p>
            <a:pPr lvl="1"/>
            <a:r>
              <a:rPr lang="en-US" b="1" dirty="0"/>
              <a:t>1 pita</a:t>
            </a:r>
          </a:p>
        </p:txBody>
      </p:sp>
      <p:sp>
        <p:nvSpPr>
          <p:cNvPr id="4" name="Slide Number Placeholder 3">
            <a:extLst>
              <a:ext uri="{FF2B5EF4-FFF2-40B4-BE49-F238E27FC236}">
                <a16:creationId xmlns:a16="http://schemas.microsoft.com/office/drawing/2014/main" id="{ED7ECB3B-6798-4DE1-8565-85B740F7A200}"/>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pic>
        <p:nvPicPr>
          <p:cNvPr id="5" name="Picture 4" descr="Table&#10;&#10;Description automatically generated">
            <a:extLst>
              <a:ext uri="{FF2B5EF4-FFF2-40B4-BE49-F238E27FC236}">
                <a16:creationId xmlns:a16="http://schemas.microsoft.com/office/drawing/2014/main" id="{69F14635-1083-4ED2-8D98-70A1C9CDC00F}"/>
              </a:ext>
            </a:extLst>
          </p:cNvPr>
          <p:cNvPicPr>
            <a:picLocks noChangeAspect="1"/>
          </p:cNvPicPr>
          <p:nvPr/>
        </p:nvPicPr>
        <p:blipFill>
          <a:blip r:embed="rId2"/>
          <a:stretch>
            <a:fillRect/>
          </a:stretch>
        </p:blipFill>
        <p:spPr>
          <a:xfrm>
            <a:off x="4194890" y="1646146"/>
            <a:ext cx="7743825" cy="3905250"/>
          </a:xfrm>
          <a:prstGeom prst="rect">
            <a:avLst/>
          </a:prstGeom>
        </p:spPr>
      </p:pic>
      <p:sp>
        <p:nvSpPr>
          <p:cNvPr id="6" name="Rectangle 5">
            <a:extLst>
              <a:ext uri="{FF2B5EF4-FFF2-40B4-BE49-F238E27FC236}">
                <a16:creationId xmlns:a16="http://schemas.microsoft.com/office/drawing/2014/main" id="{30FC5E84-31B8-4851-B80E-4056BF0C73B4}"/>
              </a:ext>
            </a:extLst>
          </p:cNvPr>
          <p:cNvSpPr/>
          <p:nvPr/>
        </p:nvSpPr>
        <p:spPr>
          <a:xfrm>
            <a:off x="10058400" y="4588042"/>
            <a:ext cx="1880315" cy="9633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746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5147-4814-49A3-839B-6FD478B8F00F}"/>
              </a:ext>
            </a:extLst>
          </p:cNvPr>
          <p:cNvSpPr>
            <a:spLocks noGrp="1"/>
          </p:cNvSpPr>
          <p:nvPr>
            <p:ph type="title"/>
          </p:nvPr>
        </p:nvSpPr>
        <p:spPr/>
        <p:txBody>
          <a:bodyPr/>
          <a:lstStyle/>
          <a:p>
            <a:r>
              <a:rPr lang="en-US" dirty="0"/>
              <a:t>Example 3: Grains with size</a:t>
            </a:r>
          </a:p>
        </p:txBody>
      </p:sp>
      <p:sp>
        <p:nvSpPr>
          <p:cNvPr id="3" name="Content Placeholder 2">
            <a:extLst>
              <a:ext uri="{FF2B5EF4-FFF2-40B4-BE49-F238E27FC236}">
                <a16:creationId xmlns:a16="http://schemas.microsoft.com/office/drawing/2014/main" id="{BE4BADAD-6D92-4F58-A85D-80E59E826D76}"/>
              </a:ext>
            </a:extLst>
          </p:cNvPr>
          <p:cNvSpPr>
            <a:spLocks noGrp="1"/>
          </p:cNvSpPr>
          <p:nvPr>
            <p:ph idx="1"/>
          </p:nvPr>
        </p:nvSpPr>
        <p:spPr>
          <a:xfrm>
            <a:off x="567743" y="1230402"/>
            <a:ext cx="5916657" cy="3068881"/>
          </a:xfrm>
        </p:spPr>
        <p:txBody>
          <a:bodyPr/>
          <a:lstStyle/>
          <a:p>
            <a:r>
              <a:rPr lang="en-US" dirty="0"/>
              <a:t>An At-Risk program wants to serve hard pretzels as part of their afterschool snack</a:t>
            </a:r>
          </a:p>
        </p:txBody>
      </p:sp>
      <p:sp>
        <p:nvSpPr>
          <p:cNvPr id="4" name="Slide Number Placeholder 3">
            <a:extLst>
              <a:ext uri="{FF2B5EF4-FFF2-40B4-BE49-F238E27FC236}">
                <a16:creationId xmlns:a16="http://schemas.microsoft.com/office/drawing/2014/main" id="{AFDBA8D8-AD5E-4E40-AAA8-ECDF3BA27426}"/>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pic>
        <p:nvPicPr>
          <p:cNvPr id="6" name="Picture 5" descr="14 mini-twist hard pretzels">
            <a:extLst>
              <a:ext uri="{FF2B5EF4-FFF2-40B4-BE49-F238E27FC236}">
                <a16:creationId xmlns:a16="http://schemas.microsoft.com/office/drawing/2014/main" id="{66CBD84E-44AD-40D7-9EC4-E13989CCF9F1}"/>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84400" y="1410618"/>
            <a:ext cx="5454315" cy="4503943"/>
          </a:xfrm>
          <a:prstGeom prst="rect">
            <a:avLst/>
          </a:prstGeom>
          <a:effectLst>
            <a:outerShdw blurRad="50800" dist="38100" dir="2700000" algn="tl" rotWithShape="0">
              <a:prstClr val="black">
                <a:alpha val="32000"/>
              </a:prstClr>
            </a:outerShdw>
          </a:effectLst>
        </p:spPr>
      </p:pic>
    </p:spTree>
    <p:extLst>
      <p:ext uri="{BB962C8B-B14F-4D97-AF65-F5344CB8AC3E}">
        <p14:creationId xmlns:p14="http://schemas.microsoft.com/office/powerpoint/2010/main" val="634248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6298-BC56-4C1C-A4C5-CAD44E646BF1}"/>
              </a:ext>
            </a:extLst>
          </p:cNvPr>
          <p:cNvSpPr>
            <a:spLocks noGrp="1"/>
          </p:cNvSpPr>
          <p:nvPr>
            <p:ph type="title"/>
          </p:nvPr>
        </p:nvSpPr>
        <p:spPr/>
        <p:txBody>
          <a:bodyPr/>
          <a:lstStyle/>
          <a:p>
            <a:r>
              <a:rPr lang="en-US" dirty="0"/>
              <a:t>Steps 1 and 2: Find the grain item and how it’s quantified</a:t>
            </a:r>
          </a:p>
        </p:txBody>
      </p:sp>
      <p:sp>
        <p:nvSpPr>
          <p:cNvPr id="3" name="Content Placeholder 2">
            <a:extLst>
              <a:ext uri="{FF2B5EF4-FFF2-40B4-BE49-F238E27FC236}">
                <a16:creationId xmlns:a16="http://schemas.microsoft.com/office/drawing/2014/main" id="{26C4B6F0-8E65-4C09-87CD-7668E874F284}"/>
              </a:ext>
            </a:extLst>
          </p:cNvPr>
          <p:cNvSpPr>
            <a:spLocks noGrp="1"/>
          </p:cNvSpPr>
          <p:nvPr>
            <p:ph idx="1"/>
          </p:nvPr>
        </p:nvSpPr>
        <p:spPr>
          <a:xfrm>
            <a:off x="567743" y="1230403"/>
            <a:ext cx="3747583" cy="5049746"/>
          </a:xfrm>
        </p:spPr>
        <p:txBody>
          <a:bodyPr/>
          <a:lstStyle/>
          <a:p>
            <a:r>
              <a:rPr lang="en-US" dirty="0"/>
              <a:t>Step 1: Find pretzels on the grains chart</a:t>
            </a:r>
          </a:p>
          <a:p>
            <a:r>
              <a:rPr lang="en-US" dirty="0"/>
              <a:t>Step 2: Identify how pretzels are measured</a:t>
            </a:r>
          </a:p>
          <a:p>
            <a:pPr lvl="1"/>
            <a:r>
              <a:rPr lang="en-US" dirty="0"/>
              <a:t>(about 1 ¼” by 1 ½”)</a:t>
            </a:r>
          </a:p>
          <a:p>
            <a:pPr lvl="2"/>
            <a:r>
              <a:rPr lang="en-US" b="1" dirty="0"/>
              <a:t>SIZE</a:t>
            </a:r>
          </a:p>
        </p:txBody>
      </p:sp>
      <p:sp>
        <p:nvSpPr>
          <p:cNvPr id="4" name="Slide Number Placeholder 3">
            <a:extLst>
              <a:ext uri="{FF2B5EF4-FFF2-40B4-BE49-F238E27FC236}">
                <a16:creationId xmlns:a16="http://schemas.microsoft.com/office/drawing/2014/main" id="{D80E82D1-72B9-4066-9ECA-9A9B85738D93}"/>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dirty="0"/>
          </a:p>
        </p:txBody>
      </p:sp>
      <p:pic>
        <p:nvPicPr>
          <p:cNvPr id="7" name="Picture 6" descr="Table&#10;&#10;Description automatically generated">
            <a:extLst>
              <a:ext uri="{FF2B5EF4-FFF2-40B4-BE49-F238E27FC236}">
                <a16:creationId xmlns:a16="http://schemas.microsoft.com/office/drawing/2014/main" id="{394E797A-ED9B-406D-BF77-842A0324116F}"/>
              </a:ext>
            </a:extLst>
          </p:cNvPr>
          <p:cNvPicPr>
            <a:picLocks noChangeAspect="1"/>
          </p:cNvPicPr>
          <p:nvPr/>
        </p:nvPicPr>
        <p:blipFill>
          <a:blip r:embed="rId2"/>
          <a:stretch>
            <a:fillRect/>
          </a:stretch>
        </p:blipFill>
        <p:spPr>
          <a:xfrm>
            <a:off x="4204415" y="1230403"/>
            <a:ext cx="7734300" cy="4629150"/>
          </a:xfrm>
          <a:prstGeom prst="rect">
            <a:avLst/>
          </a:prstGeom>
        </p:spPr>
      </p:pic>
      <p:sp>
        <p:nvSpPr>
          <p:cNvPr id="8" name="Rectangle 7">
            <a:extLst>
              <a:ext uri="{FF2B5EF4-FFF2-40B4-BE49-F238E27FC236}">
                <a16:creationId xmlns:a16="http://schemas.microsoft.com/office/drawing/2014/main" id="{AD7EE8A4-6CBB-4B76-859B-E28116D3A535}"/>
              </a:ext>
            </a:extLst>
          </p:cNvPr>
          <p:cNvSpPr/>
          <p:nvPr/>
        </p:nvSpPr>
        <p:spPr>
          <a:xfrm>
            <a:off x="4204415" y="5309937"/>
            <a:ext cx="7734300" cy="549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877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639C-3C2F-4F29-9F94-F6875BD04B5A}"/>
              </a:ext>
            </a:extLst>
          </p:cNvPr>
          <p:cNvSpPr>
            <a:spLocks noGrp="1"/>
          </p:cNvSpPr>
          <p:nvPr>
            <p:ph type="title"/>
          </p:nvPr>
        </p:nvSpPr>
        <p:spPr/>
        <p:txBody>
          <a:bodyPr/>
          <a:lstStyle/>
          <a:p>
            <a:r>
              <a:rPr lang="en-US" dirty="0"/>
              <a:t>Grains by weight</a:t>
            </a:r>
          </a:p>
        </p:txBody>
      </p:sp>
      <p:sp>
        <p:nvSpPr>
          <p:cNvPr id="3" name="Content Placeholder 2">
            <a:extLst>
              <a:ext uri="{FF2B5EF4-FFF2-40B4-BE49-F238E27FC236}">
                <a16:creationId xmlns:a16="http://schemas.microsoft.com/office/drawing/2014/main" id="{D64644DC-01B2-4CC3-891A-16D58028938E}"/>
              </a:ext>
            </a:extLst>
          </p:cNvPr>
          <p:cNvSpPr>
            <a:spLocks noGrp="1"/>
          </p:cNvSpPr>
          <p:nvPr>
            <p:ph idx="1"/>
          </p:nvPr>
        </p:nvSpPr>
        <p:spPr>
          <a:xfrm>
            <a:off x="567743" y="1230403"/>
            <a:ext cx="4357184" cy="5049746"/>
          </a:xfrm>
        </p:spPr>
        <p:txBody>
          <a:bodyPr/>
          <a:lstStyle/>
          <a:p>
            <a:r>
              <a:rPr lang="en-US" dirty="0"/>
              <a:t>A minimum size of grain is provided</a:t>
            </a:r>
          </a:p>
          <a:p>
            <a:r>
              <a:rPr lang="en-US" dirty="0"/>
              <a:t>Requires the use of the Nutrition Facts label to make sure that the item is at least this size listed on grain chart</a:t>
            </a:r>
          </a:p>
        </p:txBody>
      </p:sp>
      <p:sp>
        <p:nvSpPr>
          <p:cNvPr id="4" name="Slide Number Placeholder 3">
            <a:extLst>
              <a:ext uri="{FF2B5EF4-FFF2-40B4-BE49-F238E27FC236}">
                <a16:creationId xmlns:a16="http://schemas.microsoft.com/office/drawing/2014/main" id="{8722550E-A204-4211-9239-29AC40A114B5}"/>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dirty="0"/>
          </a:p>
        </p:txBody>
      </p:sp>
      <p:pic>
        <p:nvPicPr>
          <p:cNvPr id="7" name="Picture 6" descr="A picture containing text&#10;&#10;Description automatically generated">
            <a:extLst>
              <a:ext uri="{FF2B5EF4-FFF2-40B4-BE49-F238E27FC236}">
                <a16:creationId xmlns:a16="http://schemas.microsoft.com/office/drawing/2014/main" id="{DCA0406D-87B4-49BF-A6B3-39932E09F430}"/>
              </a:ext>
            </a:extLst>
          </p:cNvPr>
          <p:cNvPicPr>
            <a:picLocks noChangeAspect="1"/>
          </p:cNvPicPr>
          <p:nvPr/>
        </p:nvPicPr>
        <p:blipFill>
          <a:blip r:embed="rId2"/>
          <a:stretch>
            <a:fillRect/>
          </a:stretch>
        </p:blipFill>
        <p:spPr>
          <a:xfrm>
            <a:off x="4988198" y="2594130"/>
            <a:ext cx="6950517" cy="1907985"/>
          </a:xfrm>
          <a:prstGeom prst="rect">
            <a:avLst/>
          </a:prstGeom>
        </p:spPr>
      </p:pic>
    </p:spTree>
    <p:extLst>
      <p:ext uri="{BB962C8B-B14F-4D97-AF65-F5344CB8AC3E}">
        <p14:creationId xmlns:p14="http://schemas.microsoft.com/office/powerpoint/2010/main" val="2778874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F6BF-9342-4437-999A-C65E7E1207AF}"/>
              </a:ext>
            </a:extLst>
          </p:cNvPr>
          <p:cNvSpPr>
            <a:spLocks noGrp="1"/>
          </p:cNvSpPr>
          <p:nvPr>
            <p:ph type="title"/>
          </p:nvPr>
        </p:nvSpPr>
        <p:spPr/>
        <p:txBody>
          <a:bodyPr/>
          <a:lstStyle/>
          <a:p>
            <a:r>
              <a:rPr lang="en-US" dirty="0"/>
              <a:t>Grains measuring tool</a:t>
            </a:r>
          </a:p>
        </p:txBody>
      </p:sp>
      <p:sp>
        <p:nvSpPr>
          <p:cNvPr id="3" name="Content Placeholder 2">
            <a:extLst>
              <a:ext uri="{FF2B5EF4-FFF2-40B4-BE49-F238E27FC236}">
                <a16:creationId xmlns:a16="http://schemas.microsoft.com/office/drawing/2014/main" id="{84091337-1357-48FB-855B-68F827BB845D}"/>
              </a:ext>
            </a:extLst>
          </p:cNvPr>
          <p:cNvSpPr>
            <a:spLocks noGrp="1"/>
          </p:cNvSpPr>
          <p:nvPr>
            <p:ph idx="1"/>
          </p:nvPr>
        </p:nvSpPr>
        <p:spPr>
          <a:xfrm>
            <a:off x="567743" y="4373153"/>
            <a:ext cx="11370972" cy="1906995"/>
          </a:xfrm>
        </p:spPr>
        <p:txBody>
          <a:bodyPr/>
          <a:lstStyle/>
          <a:p>
            <a:r>
              <a:rPr lang="en-US" dirty="0"/>
              <a:t>The worksheet, when printed on 8 ½” by 11” paper at 100% provides an accurate guide for measuring grains</a:t>
            </a:r>
          </a:p>
          <a:p>
            <a:r>
              <a:rPr lang="en-US" dirty="0"/>
              <a:t>Common shapes of crackers or grains are included with a ruler</a:t>
            </a:r>
          </a:p>
        </p:txBody>
      </p:sp>
      <p:sp>
        <p:nvSpPr>
          <p:cNvPr id="4" name="Slide Number Placeholder 3">
            <a:extLst>
              <a:ext uri="{FF2B5EF4-FFF2-40B4-BE49-F238E27FC236}">
                <a16:creationId xmlns:a16="http://schemas.microsoft.com/office/drawing/2014/main" id="{88C3C512-4D2F-4124-A3ED-2849B6F421CD}"/>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dirty="0"/>
          </a:p>
        </p:txBody>
      </p:sp>
      <p:pic>
        <p:nvPicPr>
          <p:cNvPr id="8" name="Picture 7" descr="Graphical user interface, application&#10;&#10;Description automatically generated">
            <a:extLst>
              <a:ext uri="{FF2B5EF4-FFF2-40B4-BE49-F238E27FC236}">
                <a16:creationId xmlns:a16="http://schemas.microsoft.com/office/drawing/2014/main" id="{630B13D8-079F-40E5-99CC-3D8950A281EF}"/>
              </a:ext>
            </a:extLst>
          </p:cNvPr>
          <p:cNvPicPr>
            <a:picLocks noChangeAspect="1"/>
          </p:cNvPicPr>
          <p:nvPr/>
        </p:nvPicPr>
        <p:blipFill rotWithShape="1">
          <a:blip r:embed="rId2"/>
          <a:srcRect t="28951"/>
          <a:stretch/>
        </p:blipFill>
        <p:spPr>
          <a:xfrm>
            <a:off x="2294021" y="1069430"/>
            <a:ext cx="8081958" cy="3203123"/>
          </a:xfrm>
          <a:prstGeom prst="rect">
            <a:avLst/>
          </a:prstGeom>
        </p:spPr>
      </p:pic>
    </p:spTree>
    <p:extLst>
      <p:ext uri="{BB962C8B-B14F-4D97-AF65-F5344CB8AC3E}">
        <p14:creationId xmlns:p14="http://schemas.microsoft.com/office/powerpoint/2010/main" val="4034821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F6BF-9342-4437-999A-C65E7E1207AF}"/>
              </a:ext>
            </a:extLst>
          </p:cNvPr>
          <p:cNvSpPr>
            <a:spLocks noGrp="1"/>
          </p:cNvSpPr>
          <p:nvPr>
            <p:ph type="title"/>
          </p:nvPr>
        </p:nvSpPr>
        <p:spPr/>
        <p:txBody>
          <a:bodyPr/>
          <a:lstStyle/>
          <a:p>
            <a:r>
              <a:rPr lang="en-US" dirty="0"/>
              <a:t>Grains measuring tool</a:t>
            </a:r>
          </a:p>
        </p:txBody>
      </p:sp>
      <p:sp>
        <p:nvSpPr>
          <p:cNvPr id="3" name="Content Placeholder 2">
            <a:extLst>
              <a:ext uri="{FF2B5EF4-FFF2-40B4-BE49-F238E27FC236}">
                <a16:creationId xmlns:a16="http://schemas.microsoft.com/office/drawing/2014/main" id="{84091337-1357-48FB-855B-68F827BB845D}"/>
              </a:ext>
            </a:extLst>
          </p:cNvPr>
          <p:cNvSpPr>
            <a:spLocks noGrp="1"/>
          </p:cNvSpPr>
          <p:nvPr>
            <p:ph idx="1"/>
          </p:nvPr>
        </p:nvSpPr>
        <p:spPr>
          <a:xfrm>
            <a:off x="567743" y="4373153"/>
            <a:ext cx="11370972" cy="1906995"/>
          </a:xfrm>
        </p:spPr>
        <p:txBody>
          <a:bodyPr/>
          <a:lstStyle/>
          <a:p>
            <a:r>
              <a:rPr lang="en-US" dirty="0"/>
              <a:t>No pretzel shaped template, so would use ruler to estimate size of item</a:t>
            </a:r>
          </a:p>
          <a:p>
            <a:pPr lvl="1"/>
            <a:r>
              <a:rPr lang="en-US" dirty="0"/>
              <a:t>Pretzel is about 1 ½” across</a:t>
            </a:r>
          </a:p>
        </p:txBody>
      </p:sp>
      <p:sp>
        <p:nvSpPr>
          <p:cNvPr id="4" name="Slide Number Placeholder 3">
            <a:extLst>
              <a:ext uri="{FF2B5EF4-FFF2-40B4-BE49-F238E27FC236}">
                <a16:creationId xmlns:a16="http://schemas.microsoft.com/office/drawing/2014/main" id="{88C3C512-4D2F-4124-A3ED-2849B6F421CD}"/>
              </a:ext>
            </a:extLst>
          </p:cNvPr>
          <p:cNvSpPr>
            <a:spLocks noGrp="1"/>
          </p:cNvSpPr>
          <p:nvPr>
            <p:ph type="sldNum" sz="quarter" idx="12"/>
          </p:nvPr>
        </p:nvSpPr>
        <p:spPr/>
        <p:txBody>
          <a:bodyPr/>
          <a:lstStyle/>
          <a:p>
            <a:fld id="{FF27229C-EC7B-4063-A33B-28A5E87E32ED}" type="slidenum">
              <a:rPr lang="zh-CN" altLang="en-US" smtClean="0"/>
              <a:pPr/>
              <a:t>38</a:t>
            </a:fld>
            <a:endParaRPr lang="zh-CN" altLang="en-US" dirty="0"/>
          </a:p>
        </p:txBody>
      </p:sp>
      <p:pic>
        <p:nvPicPr>
          <p:cNvPr id="8" name="Picture 7" descr="Graphical user interface, application&#10;&#10;Description automatically generated">
            <a:extLst>
              <a:ext uri="{FF2B5EF4-FFF2-40B4-BE49-F238E27FC236}">
                <a16:creationId xmlns:a16="http://schemas.microsoft.com/office/drawing/2014/main" id="{630B13D8-079F-40E5-99CC-3D8950A281EF}"/>
              </a:ext>
            </a:extLst>
          </p:cNvPr>
          <p:cNvPicPr>
            <a:picLocks noChangeAspect="1"/>
          </p:cNvPicPr>
          <p:nvPr/>
        </p:nvPicPr>
        <p:blipFill rotWithShape="1">
          <a:blip r:embed="rId2"/>
          <a:srcRect t="28951"/>
          <a:stretch/>
        </p:blipFill>
        <p:spPr>
          <a:xfrm>
            <a:off x="2294021" y="1069430"/>
            <a:ext cx="8081958" cy="3203123"/>
          </a:xfrm>
          <a:prstGeom prst="rect">
            <a:avLst/>
          </a:prstGeom>
        </p:spPr>
      </p:pic>
      <p:pic>
        <p:nvPicPr>
          <p:cNvPr id="6" name="Picture 5" descr="Pretzel measuring approximately 1 and ½ inches across.">
            <a:extLst>
              <a:ext uri="{FF2B5EF4-FFF2-40B4-BE49-F238E27FC236}">
                <a16:creationId xmlns:a16="http://schemas.microsoft.com/office/drawing/2014/main" id="{1EE994E2-A23A-4DA2-B114-52748A752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4020" y="2771142"/>
            <a:ext cx="1620253" cy="1546861"/>
          </a:xfrm>
          <a:prstGeom prst="rect">
            <a:avLst/>
          </a:prstGeom>
          <a:effectLst>
            <a:outerShdw blurRad="63500" sx="102000" sy="102000" algn="ctr" rotWithShape="0">
              <a:prstClr val="black">
                <a:alpha val="15000"/>
              </a:prstClr>
            </a:outerShdw>
          </a:effectLst>
        </p:spPr>
      </p:pic>
    </p:spTree>
    <p:extLst>
      <p:ext uri="{BB962C8B-B14F-4D97-AF65-F5344CB8AC3E}">
        <p14:creationId xmlns:p14="http://schemas.microsoft.com/office/powerpoint/2010/main" val="3833802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F6BF-9342-4437-999A-C65E7E1207AF}"/>
              </a:ext>
            </a:extLst>
          </p:cNvPr>
          <p:cNvSpPr>
            <a:spLocks noGrp="1"/>
          </p:cNvSpPr>
          <p:nvPr>
            <p:ph type="title"/>
          </p:nvPr>
        </p:nvSpPr>
        <p:spPr/>
        <p:txBody>
          <a:bodyPr/>
          <a:lstStyle/>
          <a:p>
            <a:r>
              <a:rPr lang="en-US" dirty="0"/>
              <a:t>Grains measuring tool</a:t>
            </a:r>
          </a:p>
        </p:txBody>
      </p:sp>
      <p:sp>
        <p:nvSpPr>
          <p:cNvPr id="3" name="Content Placeholder 2">
            <a:extLst>
              <a:ext uri="{FF2B5EF4-FFF2-40B4-BE49-F238E27FC236}">
                <a16:creationId xmlns:a16="http://schemas.microsoft.com/office/drawing/2014/main" id="{84091337-1357-48FB-855B-68F827BB845D}"/>
              </a:ext>
            </a:extLst>
          </p:cNvPr>
          <p:cNvSpPr>
            <a:spLocks noGrp="1"/>
          </p:cNvSpPr>
          <p:nvPr>
            <p:ph idx="1"/>
          </p:nvPr>
        </p:nvSpPr>
        <p:spPr>
          <a:xfrm>
            <a:off x="567743" y="4373153"/>
            <a:ext cx="11370972" cy="1906995"/>
          </a:xfrm>
        </p:spPr>
        <p:txBody>
          <a:bodyPr/>
          <a:lstStyle/>
          <a:p>
            <a:r>
              <a:rPr lang="en-US" dirty="0"/>
              <a:t>No pretzel shaped template, so would use ruler to estimate size of item</a:t>
            </a:r>
          </a:p>
          <a:p>
            <a:pPr lvl="1"/>
            <a:r>
              <a:rPr lang="en-US" dirty="0"/>
              <a:t>Pretzel is about 1 ¼” tall</a:t>
            </a:r>
          </a:p>
        </p:txBody>
      </p:sp>
      <p:sp>
        <p:nvSpPr>
          <p:cNvPr id="4" name="Slide Number Placeholder 3">
            <a:extLst>
              <a:ext uri="{FF2B5EF4-FFF2-40B4-BE49-F238E27FC236}">
                <a16:creationId xmlns:a16="http://schemas.microsoft.com/office/drawing/2014/main" id="{88C3C512-4D2F-4124-A3ED-2849B6F421CD}"/>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dirty="0"/>
          </a:p>
        </p:txBody>
      </p:sp>
      <p:pic>
        <p:nvPicPr>
          <p:cNvPr id="8" name="Picture 7" descr="Graphical user interface, application&#10;&#10;Description automatically generated">
            <a:extLst>
              <a:ext uri="{FF2B5EF4-FFF2-40B4-BE49-F238E27FC236}">
                <a16:creationId xmlns:a16="http://schemas.microsoft.com/office/drawing/2014/main" id="{630B13D8-079F-40E5-99CC-3D8950A281EF}"/>
              </a:ext>
            </a:extLst>
          </p:cNvPr>
          <p:cNvPicPr>
            <a:picLocks noChangeAspect="1"/>
          </p:cNvPicPr>
          <p:nvPr/>
        </p:nvPicPr>
        <p:blipFill rotWithShape="1">
          <a:blip r:embed="rId2"/>
          <a:srcRect t="28951"/>
          <a:stretch/>
        </p:blipFill>
        <p:spPr>
          <a:xfrm>
            <a:off x="2294021" y="1069430"/>
            <a:ext cx="8081958" cy="3203123"/>
          </a:xfrm>
          <a:prstGeom prst="rect">
            <a:avLst/>
          </a:prstGeom>
        </p:spPr>
      </p:pic>
      <p:pic>
        <p:nvPicPr>
          <p:cNvPr id="6" name="Picture 5" descr="Pretzel measuring approximately 1 and ½ inches across.">
            <a:extLst>
              <a:ext uri="{FF2B5EF4-FFF2-40B4-BE49-F238E27FC236}">
                <a16:creationId xmlns:a16="http://schemas.microsoft.com/office/drawing/2014/main" id="{1EE994E2-A23A-4DA2-B114-52748A752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294020" y="2771142"/>
            <a:ext cx="1620253" cy="1546861"/>
          </a:xfrm>
          <a:prstGeom prst="rect">
            <a:avLst/>
          </a:prstGeom>
          <a:effectLst>
            <a:outerShdw blurRad="63500" sx="102000" sy="102000" algn="ctr" rotWithShape="0">
              <a:prstClr val="black">
                <a:alpha val="15000"/>
              </a:prstClr>
            </a:outerShdw>
          </a:effectLst>
        </p:spPr>
      </p:pic>
    </p:spTree>
    <p:extLst>
      <p:ext uri="{BB962C8B-B14F-4D97-AF65-F5344CB8AC3E}">
        <p14:creationId xmlns:p14="http://schemas.microsoft.com/office/powerpoint/2010/main" val="193501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65D9-5F3C-471C-B4C9-69D4E2992D99}"/>
              </a:ext>
            </a:extLst>
          </p:cNvPr>
          <p:cNvSpPr>
            <a:spLocks noGrp="1"/>
          </p:cNvSpPr>
          <p:nvPr>
            <p:ph type="title"/>
          </p:nvPr>
        </p:nvSpPr>
        <p:spPr/>
        <p:txBody>
          <a:bodyPr/>
          <a:lstStyle/>
          <a:p>
            <a:r>
              <a:rPr lang="en-US" dirty="0"/>
              <a:t>Goal for today	</a:t>
            </a:r>
          </a:p>
        </p:txBody>
      </p:sp>
      <p:sp>
        <p:nvSpPr>
          <p:cNvPr id="3" name="Content Placeholder 2">
            <a:extLst>
              <a:ext uri="{FF2B5EF4-FFF2-40B4-BE49-F238E27FC236}">
                <a16:creationId xmlns:a16="http://schemas.microsoft.com/office/drawing/2014/main" id="{E321F20C-E66E-4283-AC81-0CA44BA276C0}"/>
              </a:ext>
            </a:extLst>
          </p:cNvPr>
          <p:cNvSpPr>
            <a:spLocks noGrp="1"/>
          </p:cNvSpPr>
          <p:nvPr>
            <p:ph idx="1"/>
          </p:nvPr>
        </p:nvSpPr>
        <p:spPr/>
        <p:txBody>
          <a:bodyPr/>
          <a:lstStyle/>
          <a:p>
            <a:r>
              <a:rPr lang="en-US" dirty="0"/>
              <a:t>The goal for today’s presentation is to introduce the concept of ounce equivalents, and introduce some USDA tools and worksheets</a:t>
            </a:r>
          </a:p>
          <a:p>
            <a:r>
              <a:rPr lang="en-US" dirty="0"/>
              <a:t>DESE will continue to offer more trainings on this topic as we approach the July 1</a:t>
            </a:r>
            <a:r>
              <a:rPr lang="en-US" baseline="30000" dirty="0"/>
              <a:t>st</a:t>
            </a:r>
            <a:r>
              <a:rPr lang="en-US" dirty="0"/>
              <a:t> implementation date </a:t>
            </a:r>
          </a:p>
          <a:p>
            <a:endParaRPr lang="en-US" dirty="0"/>
          </a:p>
          <a:p>
            <a:r>
              <a:rPr lang="en-US" dirty="0"/>
              <a:t>You won’t be expected to be an ounce equivalents expert at the end of this hour– more training and support is coming!</a:t>
            </a:r>
          </a:p>
        </p:txBody>
      </p:sp>
      <p:sp>
        <p:nvSpPr>
          <p:cNvPr id="4" name="Slide Number Placeholder 3">
            <a:extLst>
              <a:ext uri="{FF2B5EF4-FFF2-40B4-BE49-F238E27FC236}">
                <a16:creationId xmlns:a16="http://schemas.microsoft.com/office/drawing/2014/main" id="{8C33A57C-8B24-4500-BD7B-9822A57235F9}"/>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3665802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6D23-8C09-416F-B6F3-FE3ADE436ED8}"/>
              </a:ext>
            </a:extLst>
          </p:cNvPr>
          <p:cNvSpPr>
            <a:spLocks noGrp="1"/>
          </p:cNvSpPr>
          <p:nvPr>
            <p:ph type="title"/>
          </p:nvPr>
        </p:nvSpPr>
        <p:spPr/>
        <p:txBody>
          <a:bodyPr/>
          <a:lstStyle/>
          <a:p>
            <a:r>
              <a:rPr lang="en-US" dirty="0"/>
              <a:t>Comparing size of item to grains chart</a:t>
            </a:r>
          </a:p>
        </p:txBody>
      </p:sp>
      <p:sp>
        <p:nvSpPr>
          <p:cNvPr id="3" name="Content Placeholder 2">
            <a:extLst>
              <a:ext uri="{FF2B5EF4-FFF2-40B4-BE49-F238E27FC236}">
                <a16:creationId xmlns:a16="http://schemas.microsoft.com/office/drawing/2014/main" id="{F1121EAC-9D57-4C19-8A28-710610F44FD6}"/>
              </a:ext>
            </a:extLst>
          </p:cNvPr>
          <p:cNvSpPr>
            <a:spLocks noGrp="1"/>
          </p:cNvSpPr>
          <p:nvPr>
            <p:ph idx="1"/>
          </p:nvPr>
        </p:nvSpPr>
        <p:spPr>
          <a:xfrm>
            <a:off x="5534525" y="1230403"/>
            <a:ext cx="6404189" cy="5049746"/>
          </a:xfrm>
        </p:spPr>
        <p:txBody>
          <a:bodyPr/>
          <a:lstStyle/>
          <a:p>
            <a:r>
              <a:rPr lang="en-US" dirty="0"/>
              <a:t>Pretzel is about 1 ½” wide and 1 ¼” tall</a:t>
            </a:r>
          </a:p>
          <a:p>
            <a:r>
              <a:rPr lang="en-US" dirty="0"/>
              <a:t>Grains chart requires pretzel to be 1 ¼” by 1 ½” </a:t>
            </a:r>
          </a:p>
          <a:p>
            <a:r>
              <a:rPr lang="en-US" dirty="0"/>
              <a:t>Pretzel meets minimum size requirement to use chart</a:t>
            </a:r>
          </a:p>
        </p:txBody>
      </p:sp>
      <p:sp>
        <p:nvSpPr>
          <p:cNvPr id="4" name="Slide Number Placeholder 3">
            <a:extLst>
              <a:ext uri="{FF2B5EF4-FFF2-40B4-BE49-F238E27FC236}">
                <a16:creationId xmlns:a16="http://schemas.microsoft.com/office/drawing/2014/main" id="{F9AEF500-005A-4A87-BE2C-53AF06656A99}"/>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dirty="0"/>
          </a:p>
        </p:txBody>
      </p:sp>
      <p:pic>
        <p:nvPicPr>
          <p:cNvPr id="6" name="Picture 5" descr="A picture containing text&#10;&#10;Description automatically generated">
            <a:extLst>
              <a:ext uri="{FF2B5EF4-FFF2-40B4-BE49-F238E27FC236}">
                <a16:creationId xmlns:a16="http://schemas.microsoft.com/office/drawing/2014/main" id="{1B309CAD-7B94-47B8-AF62-AE93B80D72EA}"/>
              </a:ext>
            </a:extLst>
          </p:cNvPr>
          <p:cNvPicPr>
            <a:picLocks noChangeAspect="1"/>
          </p:cNvPicPr>
          <p:nvPr/>
        </p:nvPicPr>
        <p:blipFill>
          <a:blip r:embed="rId2"/>
          <a:stretch>
            <a:fillRect/>
          </a:stretch>
        </p:blipFill>
        <p:spPr>
          <a:xfrm>
            <a:off x="567743" y="1574335"/>
            <a:ext cx="4443852" cy="1219881"/>
          </a:xfrm>
          <a:prstGeom prst="rect">
            <a:avLst/>
          </a:prstGeom>
        </p:spPr>
      </p:pic>
      <p:pic>
        <p:nvPicPr>
          <p:cNvPr id="7" name="Picture 6" descr="Pretzel measuring 1 and ½ inches tall and wide.">
            <a:extLst>
              <a:ext uri="{FF2B5EF4-FFF2-40B4-BE49-F238E27FC236}">
                <a16:creationId xmlns:a16="http://schemas.microsoft.com/office/drawing/2014/main" id="{0D22FB13-5DE9-413B-AE2E-B82E2D6316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2734" y="3429000"/>
            <a:ext cx="1572646" cy="1439056"/>
          </a:xfrm>
          <a:prstGeom prst="rect">
            <a:avLst/>
          </a:prstGeom>
          <a:effectLst>
            <a:outerShdw blurRad="63500" sx="102000" sy="102000" algn="ctr" rotWithShape="0">
              <a:prstClr val="black">
                <a:alpha val="15000"/>
              </a:prstClr>
            </a:outerShdw>
          </a:effectLst>
        </p:spPr>
      </p:pic>
      <p:sp>
        <p:nvSpPr>
          <p:cNvPr id="8" name="L-Shape 7">
            <a:extLst>
              <a:ext uri="{FF2B5EF4-FFF2-40B4-BE49-F238E27FC236}">
                <a16:creationId xmlns:a16="http://schemas.microsoft.com/office/drawing/2014/main" id="{CB963270-AFDD-42C3-BAD9-DA2C6F9B866C}"/>
              </a:ext>
            </a:extLst>
          </p:cNvPr>
          <p:cNvSpPr/>
          <p:nvPr/>
        </p:nvSpPr>
        <p:spPr>
          <a:xfrm>
            <a:off x="1513310" y="3259514"/>
            <a:ext cx="1941095" cy="1780674"/>
          </a:xfrm>
          <a:prstGeom prst="corner">
            <a:avLst>
              <a:gd name="adj1" fmla="val 9459"/>
              <a:gd name="adj2" fmla="val 103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5C96D4-DAA7-40C8-9FAA-4A0EB0FE8237}"/>
              </a:ext>
            </a:extLst>
          </p:cNvPr>
          <p:cNvSpPr txBox="1"/>
          <p:nvPr/>
        </p:nvSpPr>
        <p:spPr>
          <a:xfrm>
            <a:off x="2058742" y="5098999"/>
            <a:ext cx="1802070" cy="369332"/>
          </a:xfrm>
          <a:prstGeom prst="rect">
            <a:avLst/>
          </a:prstGeom>
          <a:noFill/>
        </p:spPr>
        <p:txBody>
          <a:bodyPr wrap="square" rtlCol="0">
            <a:spAutoFit/>
          </a:bodyPr>
          <a:lstStyle/>
          <a:p>
            <a:r>
              <a:rPr lang="en-US" b="1" dirty="0"/>
              <a:t>1 ½” </a:t>
            </a:r>
          </a:p>
        </p:txBody>
      </p:sp>
      <p:sp>
        <p:nvSpPr>
          <p:cNvPr id="10" name="TextBox 9">
            <a:extLst>
              <a:ext uri="{FF2B5EF4-FFF2-40B4-BE49-F238E27FC236}">
                <a16:creationId xmlns:a16="http://schemas.microsoft.com/office/drawing/2014/main" id="{AB10D65B-4620-44BC-B541-2F5EB1B5F111}"/>
              </a:ext>
            </a:extLst>
          </p:cNvPr>
          <p:cNvSpPr txBox="1"/>
          <p:nvPr/>
        </p:nvSpPr>
        <p:spPr>
          <a:xfrm>
            <a:off x="726987" y="3879119"/>
            <a:ext cx="1802070" cy="369332"/>
          </a:xfrm>
          <a:prstGeom prst="rect">
            <a:avLst/>
          </a:prstGeom>
          <a:noFill/>
        </p:spPr>
        <p:txBody>
          <a:bodyPr wrap="square" rtlCol="0">
            <a:spAutoFit/>
          </a:bodyPr>
          <a:lstStyle/>
          <a:p>
            <a:r>
              <a:rPr lang="en-US" b="1" dirty="0"/>
              <a:t>1 ¼” </a:t>
            </a:r>
          </a:p>
        </p:txBody>
      </p:sp>
    </p:spTree>
    <p:extLst>
      <p:ext uri="{BB962C8B-B14F-4D97-AF65-F5344CB8AC3E}">
        <p14:creationId xmlns:p14="http://schemas.microsoft.com/office/powerpoint/2010/main" val="3078956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F21A-3D32-49DE-8750-181DEF1900D3}"/>
              </a:ext>
            </a:extLst>
          </p:cNvPr>
          <p:cNvSpPr>
            <a:spLocks noGrp="1"/>
          </p:cNvSpPr>
          <p:nvPr>
            <p:ph type="title"/>
          </p:nvPr>
        </p:nvSpPr>
        <p:spPr/>
        <p:txBody>
          <a:bodyPr/>
          <a:lstStyle/>
          <a:p>
            <a:r>
              <a:rPr lang="en-US" dirty="0"/>
              <a:t>What happens if a serving size isn’t sufficient?</a:t>
            </a:r>
          </a:p>
        </p:txBody>
      </p:sp>
      <p:sp>
        <p:nvSpPr>
          <p:cNvPr id="3" name="Content Placeholder 2">
            <a:extLst>
              <a:ext uri="{FF2B5EF4-FFF2-40B4-BE49-F238E27FC236}">
                <a16:creationId xmlns:a16="http://schemas.microsoft.com/office/drawing/2014/main" id="{026E12EF-3FB8-4F99-A525-EE93E42829C8}"/>
              </a:ext>
            </a:extLst>
          </p:cNvPr>
          <p:cNvSpPr>
            <a:spLocks noGrp="1"/>
          </p:cNvSpPr>
          <p:nvPr>
            <p:ph idx="1"/>
          </p:nvPr>
        </p:nvSpPr>
        <p:spPr>
          <a:xfrm>
            <a:off x="567742" y="1290896"/>
            <a:ext cx="6988090" cy="5049746"/>
          </a:xfrm>
        </p:spPr>
        <p:txBody>
          <a:bodyPr/>
          <a:lstStyle/>
          <a:p>
            <a:r>
              <a:rPr lang="en-US" dirty="0"/>
              <a:t>If a size does not meet minimum amount indicated in grains chart, then should use a different method to determine how much to serve</a:t>
            </a:r>
          </a:p>
          <a:p>
            <a:r>
              <a:rPr lang="en-US" dirty="0"/>
              <a:t>Worksheet has “What If My Grain Is Different?” on page 6 of handout</a:t>
            </a:r>
          </a:p>
        </p:txBody>
      </p:sp>
      <p:sp>
        <p:nvSpPr>
          <p:cNvPr id="4" name="Slide Number Placeholder 3">
            <a:extLst>
              <a:ext uri="{FF2B5EF4-FFF2-40B4-BE49-F238E27FC236}">
                <a16:creationId xmlns:a16="http://schemas.microsoft.com/office/drawing/2014/main" id="{A655CC92-82BB-450C-8FE8-D69A5A4F2DFF}"/>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dirty="0"/>
          </a:p>
        </p:txBody>
      </p:sp>
      <p:pic>
        <p:nvPicPr>
          <p:cNvPr id="7" name="Picture 6" descr="Pretzel measuring 1 and ½ inches tall and wide.">
            <a:extLst>
              <a:ext uri="{FF2B5EF4-FFF2-40B4-BE49-F238E27FC236}">
                <a16:creationId xmlns:a16="http://schemas.microsoft.com/office/drawing/2014/main" id="{B45A6126-8037-4A01-94A0-758E7E3969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27953" y="2916229"/>
            <a:ext cx="1248164" cy="1142137"/>
          </a:xfrm>
          <a:prstGeom prst="rect">
            <a:avLst/>
          </a:prstGeom>
          <a:effectLst>
            <a:outerShdw blurRad="63500" sx="102000" sy="102000" algn="ctr" rotWithShape="0">
              <a:prstClr val="black">
                <a:alpha val="15000"/>
              </a:prstClr>
            </a:outerShdw>
          </a:effectLst>
        </p:spPr>
      </p:pic>
      <p:sp>
        <p:nvSpPr>
          <p:cNvPr id="8" name="L-Shape 7">
            <a:extLst>
              <a:ext uri="{FF2B5EF4-FFF2-40B4-BE49-F238E27FC236}">
                <a16:creationId xmlns:a16="http://schemas.microsoft.com/office/drawing/2014/main" id="{CDBE90E2-D28A-4592-8347-5CCB91257D43}"/>
              </a:ext>
            </a:extLst>
          </p:cNvPr>
          <p:cNvSpPr/>
          <p:nvPr/>
        </p:nvSpPr>
        <p:spPr>
          <a:xfrm>
            <a:off x="8742947" y="2916229"/>
            <a:ext cx="1395665" cy="1230976"/>
          </a:xfrm>
          <a:prstGeom prst="corner">
            <a:avLst>
              <a:gd name="adj1" fmla="val 9459"/>
              <a:gd name="adj2" fmla="val 103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E72332-E1FB-4457-B7EF-5345CBF98189}"/>
              </a:ext>
            </a:extLst>
          </p:cNvPr>
          <p:cNvSpPr txBox="1"/>
          <p:nvPr/>
        </p:nvSpPr>
        <p:spPr>
          <a:xfrm>
            <a:off x="9059247" y="4198768"/>
            <a:ext cx="1802070" cy="369332"/>
          </a:xfrm>
          <a:prstGeom prst="rect">
            <a:avLst/>
          </a:prstGeom>
          <a:noFill/>
        </p:spPr>
        <p:txBody>
          <a:bodyPr wrap="square" rtlCol="0">
            <a:spAutoFit/>
          </a:bodyPr>
          <a:lstStyle/>
          <a:p>
            <a:r>
              <a:rPr lang="en-US" b="1" dirty="0"/>
              <a:t>1” </a:t>
            </a:r>
          </a:p>
        </p:txBody>
      </p:sp>
      <p:sp>
        <p:nvSpPr>
          <p:cNvPr id="10" name="TextBox 9">
            <a:extLst>
              <a:ext uri="{FF2B5EF4-FFF2-40B4-BE49-F238E27FC236}">
                <a16:creationId xmlns:a16="http://schemas.microsoft.com/office/drawing/2014/main" id="{33D4C428-B04A-4093-90FE-BA2D4F39F6B7}"/>
              </a:ext>
            </a:extLst>
          </p:cNvPr>
          <p:cNvSpPr txBox="1"/>
          <p:nvPr/>
        </p:nvSpPr>
        <p:spPr>
          <a:xfrm>
            <a:off x="8158212" y="3117966"/>
            <a:ext cx="1802070" cy="369332"/>
          </a:xfrm>
          <a:prstGeom prst="rect">
            <a:avLst/>
          </a:prstGeom>
          <a:noFill/>
        </p:spPr>
        <p:txBody>
          <a:bodyPr wrap="square" rtlCol="0">
            <a:spAutoFit/>
          </a:bodyPr>
          <a:lstStyle/>
          <a:p>
            <a:r>
              <a:rPr lang="en-US" b="1" dirty="0"/>
              <a:t>1” </a:t>
            </a:r>
          </a:p>
        </p:txBody>
      </p:sp>
    </p:spTree>
    <p:extLst>
      <p:ext uri="{BB962C8B-B14F-4D97-AF65-F5344CB8AC3E}">
        <p14:creationId xmlns:p14="http://schemas.microsoft.com/office/powerpoint/2010/main" val="2881930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F43E-4634-4F2F-B989-893FE0B747DA}"/>
              </a:ext>
            </a:extLst>
          </p:cNvPr>
          <p:cNvSpPr>
            <a:spLocks noGrp="1"/>
          </p:cNvSpPr>
          <p:nvPr>
            <p:ph type="title"/>
          </p:nvPr>
        </p:nvSpPr>
        <p:spPr/>
        <p:txBody>
          <a:bodyPr/>
          <a:lstStyle/>
          <a:p>
            <a:r>
              <a:rPr lang="en-US" dirty="0"/>
              <a:t>Grain meets minimum amount in worksheet</a:t>
            </a:r>
          </a:p>
        </p:txBody>
      </p:sp>
      <p:sp>
        <p:nvSpPr>
          <p:cNvPr id="3" name="Content Placeholder 2">
            <a:extLst>
              <a:ext uri="{FF2B5EF4-FFF2-40B4-BE49-F238E27FC236}">
                <a16:creationId xmlns:a16="http://schemas.microsoft.com/office/drawing/2014/main" id="{F543EF80-62BE-4118-8059-9F58756B73D2}"/>
              </a:ext>
            </a:extLst>
          </p:cNvPr>
          <p:cNvSpPr>
            <a:spLocks noGrp="1"/>
          </p:cNvSpPr>
          <p:nvPr>
            <p:ph idx="1"/>
          </p:nvPr>
        </p:nvSpPr>
        <p:spPr>
          <a:xfrm>
            <a:off x="6577263" y="1230403"/>
            <a:ext cx="5361452" cy="5049746"/>
          </a:xfrm>
        </p:spPr>
        <p:txBody>
          <a:bodyPr/>
          <a:lstStyle/>
          <a:p>
            <a:r>
              <a:rPr lang="en-US" dirty="0"/>
              <a:t>If the grain meets the minimum size needed in the grains chart, the program can use the chart to learn how many pretzels are needed to meet the meal pattern requirements</a:t>
            </a:r>
          </a:p>
        </p:txBody>
      </p:sp>
      <p:sp>
        <p:nvSpPr>
          <p:cNvPr id="4" name="Slide Number Placeholder 3">
            <a:extLst>
              <a:ext uri="{FF2B5EF4-FFF2-40B4-BE49-F238E27FC236}">
                <a16:creationId xmlns:a16="http://schemas.microsoft.com/office/drawing/2014/main" id="{00BAF6DA-D6DA-4D62-AC68-E6DE90503BFF}"/>
              </a:ext>
            </a:extLst>
          </p:cNvPr>
          <p:cNvSpPr>
            <a:spLocks noGrp="1"/>
          </p:cNvSpPr>
          <p:nvPr>
            <p:ph type="sldNum" sz="quarter" idx="12"/>
          </p:nvPr>
        </p:nvSpPr>
        <p:spPr/>
        <p:txBody>
          <a:bodyPr/>
          <a:lstStyle/>
          <a:p>
            <a:fld id="{FF27229C-EC7B-4063-A33B-28A5E87E32ED}" type="slidenum">
              <a:rPr lang="zh-CN" altLang="en-US" smtClean="0"/>
              <a:pPr/>
              <a:t>42</a:t>
            </a:fld>
            <a:endParaRPr lang="zh-CN" altLang="en-US" dirty="0"/>
          </a:p>
        </p:txBody>
      </p:sp>
      <p:pic>
        <p:nvPicPr>
          <p:cNvPr id="6" name="Picture 5" descr="Pretzel measuring 1 and ½ inches tall and wide.">
            <a:extLst>
              <a:ext uri="{FF2B5EF4-FFF2-40B4-BE49-F238E27FC236}">
                <a16:creationId xmlns:a16="http://schemas.microsoft.com/office/drawing/2014/main" id="{50D52184-0BB8-4BA9-A4A0-53BF37D473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7744" y="2708149"/>
            <a:ext cx="1572646" cy="1439056"/>
          </a:xfrm>
          <a:prstGeom prst="rect">
            <a:avLst/>
          </a:prstGeom>
          <a:effectLst>
            <a:outerShdw blurRad="63500" sx="102000" sy="102000" algn="ctr" rotWithShape="0">
              <a:prstClr val="black">
                <a:alpha val="15000"/>
              </a:prstClr>
            </a:outerShdw>
          </a:effectLst>
        </p:spPr>
      </p:pic>
      <p:sp>
        <p:nvSpPr>
          <p:cNvPr id="7" name="L-Shape 6">
            <a:extLst>
              <a:ext uri="{FF2B5EF4-FFF2-40B4-BE49-F238E27FC236}">
                <a16:creationId xmlns:a16="http://schemas.microsoft.com/office/drawing/2014/main" id="{B956C1DD-95F4-4697-8C74-3C5BCFC637B2}"/>
              </a:ext>
            </a:extLst>
          </p:cNvPr>
          <p:cNvSpPr/>
          <p:nvPr/>
        </p:nvSpPr>
        <p:spPr>
          <a:xfrm>
            <a:off x="1898320" y="2538663"/>
            <a:ext cx="1941095" cy="1780674"/>
          </a:xfrm>
          <a:prstGeom prst="corner">
            <a:avLst>
              <a:gd name="adj1" fmla="val 9459"/>
              <a:gd name="adj2" fmla="val 103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34EBDB-0474-48D6-BFAE-166637BF4A9E}"/>
              </a:ext>
            </a:extLst>
          </p:cNvPr>
          <p:cNvSpPr txBox="1"/>
          <p:nvPr/>
        </p:nvSpPr>
        <p:spPr>
          <a:xfrm>
            <a:off x="2443752" y="4378148"/>
            <a:ext cx="1802070" cy="369332"/>
          </a:xfrm>
          <a:prstGeom prst="rect">
            <a:avLst/>
          </a:prstGeom>
          <a:noFill/>
        </p:spPr>
        <p:txBody>
          <a:bodyPr wrap="square" rtlCol="0">
            <a:spAutoFit/>
          </a:bodyPr>
          <a:lstStyle/>
          <a:p>
            <a:r>
              <a:rPr lang="en-US" b="1" dirty="0"/>
              <a:t>1 ½” </a:t>
            </a:r>
          </a:p>
        </p:txBody>
      </p:sp>
      <p:sp>
        <p:nvSpPr>
          <p:cNvPr id="9" name="TextBox 8">
            <a:extLst>
              <a:ext uri="{FF2B5EF4-FFF2-40B4-BE49-F238E27FC236}">
                <a16:creationId xmlns:a16="http://schemas.microsoft.com/office/drawing/2014/main" id="{EABD9D4A-E6A8-43A1-82A9-F9D344140FF3}"/>
              </a:ext>
            </a:extLst>
          </p:cNvPr>
          <p:cNvSpPr txBox="1"/>
          <p:nvPr/>
        </p:nvSpPr>
        <p:spPr>
          <a:xfrm>
            <a:off x="1111997" y="3158268"/>
            <a:ext cx="1802070" cy="369332"/>
          </a:xfrm>
          <a:prstGeom prst="rect">
            <a:avLst/>
          </a:prstGeom>
          <a:noFill/>
        </p:spPr>
        <p:txBody>
          <a:bodyPr wrap="square" rtlCol="0">
            <a:spAutoFit/>
          </a:bodyPr>
          <a:lstStyle/>
          <a:p>
            <a:r>
              <a:rPr lang="en-US" b="1" dirty="0"/>
              <a:t>1 ¼” </a:t>
            </a:r>
          </a:p>
        </p:txBody>
      </p:sp>
    </p:spTree>
    <p:extLst>
      <p:ext uri="{BB962C8B-B14F-4D97-AF65-F5344CB8AC3E}">
        <p14:creationId xmlns:p14="http://schemas.microsoft.com/office/powerpoint/2010/main" val="3064040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1C7E-6CA3-4C2C-8593-9D6950AE15D8}"/>
              </a:ext>
            </a:extLst>
          </p:cNvPr>
          <p:cNvSpPr>
            <a:spLocks noGrp="1"/>
          </p:cNvSpPr>
          <p:nvPr>
            <p:ph type="title"/>
          </p:nvPr>
        </p:nvSpPr>
        <p:spPr/>
        <p:txBody>
          <a:bodyPr/>
          <a:lstStyle/>
          <a:p>
            <a:r>
              <a:rPr lang="en-US" dirty="0"/>
              <a:t>How much grain do I need?</a:t>
            </a:r>
          </a:p>
        </p:txBody>
      </p:sp>
      <p:sp>
        <p:nvSpPr>
          <p:cNvPr id="3" name="Content Placeholder 2">
            <a:extLst>
              <a:ext uri="{FF2B5EF4-FFF2-40B4-BE49-F238E27FC236}">
                <a16:creationId xmlns:a16="http://schemas.microsoft.com/office/drawing/2014/main" id="{A346B63B-7876-496F-B401-FCD2D715BF83}"/>
              </a:ext>
            </a:extLst>
          </p:cNvPr>
          <p:cNvSpPr>
            <a:spLocks noGrp="1"/>
          </p:cNvSpPr>
          <p:nvPr>
            <p:ph idx="1"/>
          </p:nvPr>
        </p:nvSpPr>
        <p:spPr>
          <a:xfrm>
            <a:off x="567743" y="1306604"/>
            <a:ext cx="3442783" cy="5049746"/>
          </a:xfrm>
        </p:spPr>
        <p:txBody>
          <a:bodyPr/>
          <a:lstStyle/>
          <a:p>
            <a:r>
              <a:rPr lang="en-US" dirty="0"/>
              <a:t>Looking at the grains chart, find the column that corresponds to participant age group</a:t>
            </a:r>
          </a:p>
          <a:p>
            <a:pPr lvl="1"/>
            <a:r>
              <a:rPr lang="en-US" dirty="0"/>
              <a:t>Children 6-18= Column 3</a:t>
            </a:r>
          </a:p>
        </p:txBody>
      </p:sp>
      <p:sp>
        <p:nvSpPr>
          <p:cNvPr id="4" name="Slide Number Placeholder 3">
            <a:extLst>
              <a:ext uri="{FF2B5EF4-FFF2-40B4-BE49-F238E27FC236}">
                <a16:creationId xmlns:a16="http://schemas.microsoft.com/office/drawing/2014/main" id="{ED7ECB3B-6798-4DE1-8565-85B740F7A200}"/>
              </a:ext>
            </a:extLst>
          </p:cNvPr>
          <p:cNvSpPr>
            <a:spLocks noGrp="1"/>
          </p:cNvSpPr>
          <p:nvPr>
            <p:ph type="sldNum" sz="quarter" idx="12"/>
          </p:nvPr>
        </p:nvSpPr>
        <p:spPr/>
        <p:txBody>
          <a:bodyPr/>
          <a:lstStyle/>
          <a:p>
            <a:fld id="{FF27229C-EC7B-4063-A33B-28A5E87E32ED}" type="slidenum">
              <a:rPr lang="zh-CN" altLang="en-US" smtClean="0"/>
              <a:pPr/>
              <a:t>43</a:t>
            </a:fld>
            <a:endParaRPr lang="zh-CN" altLang="en-US" dirty="0"/>
          </a:p>
        </p:txBody>
      </p:sp>
      <p:pic>
        <p:nvPicPr>
          <p:cNvPr id="7" name="Picture 6" descr="Table&#10;&#10;Description automatically generated">
            <a:extLst>
              <a:ext uri="{FF2B5EF4-FFF2-40B4-BE49-F238E27FC236}">
                <a16:creationId xmlns:a16="http://schemas.microsoft.com/office/drawing/2014/main" id="{C9D43625-98D7-408C-912C-D93EB875B642}"/>
              </a:ext>
            </a:extLst>
          </p:cNvPr>
          <p:cNvPicPr>
            <a:picLocks noChangeAspect="1"/>
          </p:cNvPicPr>
          <p:nvPr/>
        </p:nvPicPr>
        <p:blipFill>
          <a:blip r:embed="rId2"/>
          <a:stretch>
            <a:fillRect/>
          </a:stretch>
        </p:blipFill>
        <p:spPr>
          <a:xfrm>
            <a:off x="4204415" y="1348015"/>
            <a:ext cx="7734300" cy="4629150"/>
          </a:xfrm>
          <a:prstGeom prst="rect">
            <a:avLst/>
          </a:prstGeom>
        </p:spPr>
      </p:pic>
      <p:sp>
        <p:nvSpPr>
          <p:cNvPr id="5" name="Rectangle 4">
            <a:extLst>
              <a:ext uri="{FF2B5EF4-FFF2-40B4-BE49-F238E27FC236}">
                <a16:creationId xmlns:a16="http://schemas.microsoft.com/office/drawing/2014/main" id="{CD400D59-F217-4336-B87A-9DE1F6812E8B}"/>
              </a:ext>
            </a:extLst>
          </p:cNvPr>
          <p:cNvSpPr/>
          <p:nvPr/>
        </p:nvSpPr>
        <p:spPr>
          <a:xfrm>
            <a:off x="8091377" y="2020186"/>
            <a:ext cx="1977656" cy="39569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511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1C7E-6CA3-4C2C-8593-9D6950AE15D8}"/>
              </a:ext>
            </a:extLst>
          </p:cNvPr>
          <p:cNvSpPr>
            <a:spLocks noGrp="1"/>
          </p:cNvSpPr>
          <p:nvPr>
            <p:ph type="title"/>
          </p:nvPr>
        </p:nvSpPr>
        <p:spPr/>
        <p:txBody>
          <a:bodyPr/>
          <a:lstStyle/>
          <a:p>
            <a:r>
              <a:rPr lang="en-US" dirty="0"/>
              <a:t>How much grain do I need?</a:t>
            </a:r>
          </a:p>
        </p:txBody>
      </p:sp>
      <p:sp>
        <p:nvSpPr>
          <p:cNvPr id="3" name="Content Placeholder 2">
            <a:extLst>
              <a:ext uri="{FF2B5EF4-FFF2-40B4-BE49-F238E27FC236}">
                <a16:creationId xmlns:a16="http://schemas.microsoft.com/office/drawing/2014/main" id="{A346B63B-7876-496F-B401-FCD2D715BF83}"/>
              </a:ext>
            </a:extLst>
          </p:cNvPr>
          <p:cNvSpPr>
            <a:spLocks noGrp="1"/>
          </p:cNvSpPr>
          <p:nvPr>
            <p:ph idx="1"/>
          </p:nvPr>
        </p:nvSpPr>
        <p:spPr>
          <a:xfrm>
            <a:off x="567743" y="1306604"/>
            <a:ext cx="3442783" cy="5049746"/>
          </a:xfrm>
        </p:spPr>
        <p:txBody>
          <a:bodyPr/>
          <a:lstStyle/>
          <a:p>
            <a:r>
              <a:rPr lang="en-US" dirty="0"/>
              <a:t>Find the amount of grain needed for serving kids 6+ at snack</a:t>
            </a:r>
          </a:p>
          <a:p>
            <a:pPr lvl="1"/>
            <a:r>
              <a:rPr lang="en-US" b="1" dirty="0"/>
              <a:t>14 pretzels (about 2/3 cup)</a:t>
            </a:r>
          </a:p>
        </p:txBody>
      </p:sp>
      <p:sp>
        <p:nvSpPr>
          <p:cNvPr id="4" name="Slide Number Placeholder 3">
            <a:extLst>
              <a:ext uri="{FF2B5EF4-FFF2-40B4-BE49-F238E27FC236}">
                <a16:creationId xmlns:a16="http://schemas.microsoft.com/office/drawing/2014/main" id="{ED7ECB3B-6798-4DE1-8565-85B740F7A200}"/>
              </a:ext>
            </a:extLst>
          </p:cNvPr>
          <p:cNvSpPr>
            <a:spLocks noGrp="1"/>
          </p:cNvSpPr>
          <p:nvPr>
            <p:ph type="sldNum" sz="quarter" idx="12"/>
          </p:nvPr>
        </p:nvSpPr>
        <p:spPr/>
        <p:txBody>
          <a:bodyPr/>
          <a:lstStyle/>
          <a:p>
            <a:fld id="{FF27229C-EC7B-4063-A33B-28A5E87E32ED}" type="slidenum">
              <a:rPr lang="zh-CN" altLang="en-US" smtClean="0"/>
              <a:pPr/>
              <a:t>44</a:t>
            </a:fld>
            <a:endParaRPr lang="zh-CN" altLang="en-US" dirty="0"/>
          </a:p>
        </p:txBody>
      </p:sp>
      <p:pic>
        <p:nvPicPr>
          <p:cNvPr id="7" name="Picture 6" descr="Table&#10;&#10;Description automatically generated">
            <a:extLst>
              <a:ext uri="{FF2B5EF4-FFF2-40B4-BE49-F238E27FC236}">
                <a16:creationId xmlns:a16="http://schemas.microsoft.com/office/drawing/2014/main" id="{F5EFA38F-9681-4AC2-8409-DBE6B3532011}"/>
              </a:ext>
            </a:extLst>
          </p:cNvPr>
          <p:cNvPicPr>
            <a:picLocks noChangeAspect="1"/>
          </p:cNvPicPr>
          <p:nvPr/>
        </p:nvPicPr>
        <p:blipFill>
          <a:blip r:embed="rId2"/>
          <a:stretch>
            <a:fillRect/>
          </a:stretch>
        </p:blipFill>
        <p:spPr>
          <a:xfrm>
            <a:off x="4204415" y="1306604"/>
            <a:ext cx="7734300" cy="4629150"/>
          </a:xfrm>
          <a:prstGeom prst="rect">
            <a:avLst/>
          </a:prstGeom>
        </p:spPr>
      </p:pic>
      <p:sp>
        <p:nvSpPr>
          <p:cNvPr id="8" name="Rectangle 7">
            <a:extLst>
              <a:ext uri="{FF2B5EF4-FFF2-40B4-BE49-F238E27FC236}">
                <a16:creationId xmlns:a16="http://schemas.microsoft.com/office/drawing/2014/main" id="{00746068-4DFD-4C2E-8D1D-606F9F1DC177}"/>
              </a:ext>
            </a:extLst>
          </p:cNvPr>
          <p:cNvSpPr/>
          <p:nvPr/>
        </p:nvSpPr>
        <p:spPr>
          <a:xfrm>
            <a:off x="8071565" y="5471186"/>
            <a:ext cx="2018919" cy="4645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334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671D-0491-4271-8EAF-663F79F9D507}"/>
              </a:ext>
            </a:extLst>
          </p:cNvPr>
          <p:cNvSpPr>
            <a:spLocks noGrp="1"/>
          </p:cNvSpPr>
          <p:nvPr>
            <p:ph type="title"/>
          </p:nvPr>
        </p:nvSpPr>
        <p:spPr/>
        <p:txBody>
          <a:bodyPr/>
          <a:lstStyle/>
          <a:p>
            <a:r>
              <a:rPr lang="en-US" dirty="0"/>
              <a:t>Serving infants using ounce equivalents for grains</a:t>
            </a:r>
          </a:p>
        </p:txBody>
      </p:sp>
      <p:sp>
        <p:nvSpPr>
          <p:cNvPr id="3" name="Content Placeholder 2">
            <a:extLst>
              <a:ext uri="{FF2B5EF4-FFF2-40B4-BE49-F238E27FC236}">
                <a16:creationId xmlns:a16="http://schemas.microsoft.com/office/drawing/2014/main" id="{4A76B8F0-3884-4CB0-8D34-EE031E303D6E}"/>
              </a:ext>
            </a:extLst>
          </p:cNvPr>
          <p:cNvSpPr>
            <a:spLocks noGrp="1"/>
          </p:cNvSpPr>
          <p:nvPr>
            <p:ph idx="1"/>
          </p:nvPr>
        </p:nvSpPr>
        <p:spPr>
          <a:xfrm>
            <a:off x="4168193" y="1230403"/>
            <a:ext cx="7770521" cy="5049746"/>
          </a:xfrm>
        </p:spPr>
        <p:txBody>
          <a:bodyPr/>
          <a:lstStyle/>
          <a:p>
            <a:r>
              <a:rPr lang="en-US" dirty="0"/>
              <a:t>Grains served to infants should also be measured using ounce equivalents</a:t>
            </a:r>
          </a:p>
          <a:p>
            <a:r>
              <a:rPr lang="en-US" dirty="0"/>
              <a:t>Infant meal pattern reminder:</a:t>
            </a:r>
          </a:p>
          <a:p>
            <a:pPr lvl="1"/>
            <a:r>
              <a:rPr lang="en-US" dirty="0"/>
              <a:t>Iron-fortified infant cereal (IFIC) is the only grain reimbursable at breakfast, lunch, or supper</a:t>
            </a:r>
          </a:p>
          <a:p>
            <a:pPr lvl="1"/>
            <a:r>
              <a:rPr lang="en-US" dirty="0"/>
              <a:t>Bread/like-items, crackers, IFIC, ready-to-eat cereals can be reimbursed </a:t>
            </a:r>
            <a:r>
              <a:rPr lang="en-US" b="1" dirty="0"/>
              <a:t>at snack only</a:t>
            </a:r>
          </a:p>
          <a:p>
            <a:r>
              <a:rPr lang="en-US" dirty="0"/>
              <a:t>Oz Eq for infants’ worksheet in the chat</a:t>
            </a:r>
          </a:p>
        </p:txBody>
      </p:sp>
      <p:sp>
        <p:nvSpPr>
          <p:cNvPr id="4" name="Slide Number Placeholder 3">
            <a:extLst>
              <a:ext uri="{FF2B5EF4-FFF2-40B4-BE49-F238E27FC236}">
                <a16:creationId xmlns:a16="http://schemas.microsoft.com/office/drawing/2014/main" id="{8824B13D-9CAE-4586-AF25-4E191EADAF7D}"/>
              </a:ext>
            </a:extLst>
          </p:cNvPr>
          <p:cNvSpPr>
            <a:spLocks noGrp="1"/>
          </p:cNvSpPr>
          <p:nvPr>
            <p:ph type="sldNum" sz="quarter" idx="12"/>
          </p:nvPr>
        </p:nvSpPr>
        <p:spPr/>
        <p:txBody>
          <a:bodyPr/>
          <a:lstStyle/>
          <a:p>
            <a:fld id="{FF27229C-EC7B-4063-A33B-28A5E87E32ED}" type="slidenum">
              <a:rPr lang="zh-CN" altLang="en-US" smtClean="0"/>
              <a:pPr/>
              <a:t>45</a:t>
            </a:fld>
            <a:endParaRPr lang="zh-CN" altLang="en-US" dirty="0"/>
          </a:p>
        </p:txBody>
      </p:sp>
      <p:pic>
        <p:nvPicPr>
          <p:cNvPr id="6" name="Picture 5" descr="Graphical user interface, application&#10;&#10;Description automatically generated">
            <a:extLst>
              <a:ext uri="{FF2B5EF4-FFF2-40B4-BE49-F238E27FC236}">
                <a16:creationId xmlns:a16="http://schemas.microsoft.com/office/drawing/2014/main" id="{F9978904-2E52-4B6E-B4D9-7F609D2B4C4E}"/>
              </a:ext>
            </a:extLst>
          </p:cNvPr>
          <p:cNvPicPr>
            <a:picLocks noChangeAspect="1"/>
          </p:cNvPicPr>
          <p:nvPr/>
        </p:nvPicPr>
        <p:blipFill>
          <a:blip r:embed="rId2"/>
          <a:stretch>
            <a:fillRect/>
          </a:stretch>
        </p:blipFill>
        <p:spPr>
          <a:xfrm>
            <a:off x="567743" y="1078751"/>
            <a:ext cx="3600450" cy="5353050"/>
          </a:xfrm>
          <a:prstGeom prst="rect">
            <a:avLst/>
          </a:prstGeom>
        </p:spPr>
      </p:pic>
    </p:spTree>
    <p:extLst>
      <p:ext uri="{BB962C8B-B14F-4D97-AF65-F5344CB8AC3E}">
        <p14:creationId xmlns:p14="http://schemas.microsoft.com/office/powerpoint/2010/main" val="3364197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671D-0491-4271-8EAF-663F79F9D507}"/>
              </a:ext>
            </a:extLst>
          </p:cNvPr>
          <p:cNvSpPr>
            <a:spLocks noGrp="1"/>
          </p:cNvSpPr>
          <p:nvPr>
            <p:ph type="title"/>
          </p:nvPr>
        </p:nvSpPr>
        <p:spPr/>
        <p:txBody>
          <a:bodyPr/>
          <a:lstStyle/>
          <a:p>
            <a:r>
              <a:rPr lang="en-US" dirty="0"/>
              <a:t>Serving infants using ounce equivalents for grains</a:t>
            </a:r>
          </a:p>
        </p:txBody>
      </p:sp>
      <p:sp>
        <p:nvSpPr>
          <p:cNvPr id="3" name="Content Placeholder 2">
            <a:extLst>
              <a:ext uri="{FF2B5EF4-FFF2-40B4-BE49-F238E27FC236}">
                <a16:creationId xmlns:a16="http://schemas.microsoft.com/office/drawing/2014/main" id="{4A76B8F0-3884-4CB0-8D34-EE031E303D6E}"/>
              </a:ext>
            </a:extLst>
          </p:cNvPr>
          <p:cNvSpPr>
            <a:spLocks noGrp="1"/>
          </p:cNvSpPr>
          <p:nvPr>
            <p:ph idx="1"/>
          </p:nvPr>
        </p:nvSpPr>
        <p:spPr>
          <a:xfrm>
            <a:off x="5855368" y="1230403"/>
            <a:ext cx="6083346" cy="5049746"/>
          </a:xfrm>
        </p:spPr>
        <p:txBody>
          <a:bodyPr/>
          <a:lstStyle/>
          <a:p>
            <a:r>
              <a:rPr lang="en-US" dirty="0"/>
              <a:t>Process for identifying oz eq for grains served to infants is the same as with children/adults</a:t>
            </a:r>
          </a:p>
          <a:p>
            <a:r>
              <a:rPr lang="en-US" dirty="0"/>
              <a:t>Use grain chart from handout for help identifying commonly served grains</a:t>
            </a:r>
          </a:p>
        </p:txBody>
      </p:sp>
      <p:sp>
        <p:nvSpPr>
          <p:cNvPr id="4" name="Slide Number Placeholder 3">
            <a:extLst>
              <a:ext uri="{FF2B5EF4-FFF2-40B4-BE49-F238E27FC236}">
                <a16:creationId xmlns:a16="http://schemas.microsoft.com/office/drawing/2014/main" id="{8824B13D-9CAE-4586-AF25-4E191EADAF7D}"/>
              </a:ext>
            </a:extLst>
          </p:cNvPr>
          <p:cNvSpPr>
            <a:spLocks noGrp="1"/>
          </p:cNvSpPr>
          <p:nvPr>
            <p:ph type="sldNum" sz="quarter" idx="12"/>
          </p:nvPr>
        </p:nvSpPr>
        <p:spPr/>
        <p:txBody>
          <a:bodyPr/>
          <a:lstStyle/>
          <a:p>
            <a:fld id="{FF27229C-EC7B-4063-A33B-28A5E87E32ED}" type="slidenum">
              <a:rPr lang="zh-CN" altLang="en-US" smtClean="0"/>
              <a:pPr/>
              <a:t>46</a:t>
            </a:fld>
            <a:endParaRPr lang="zh-CN" altLang="en-US" dirty="0"/>
          </a:p>
        </p:txBody>
      </p:sp>
      <p:pic>
        <p:nvPicPr>
          <p:cNvPr id="7" name="Picture 6" descr="Table&#10;&#10;Description automatically generated">
            <a:extLst>
              <a:ext uri="{FF2B5EF4-FFF2-40B4-BE49-F238E27FC236}">
                <a16:creationId xmlns:a16="http://schemas.microsoft.com/office/drawing/2014/main" id="{1123A8A7-DB19-4070-89A1-F8682DB3B625}"/>
              </a:ext>
            </a:extLst>
          </p:cNvPr>
          <p:cNvPicPr>
            <a:picLocks noChangeAspect="1"/>
          </p:cNvPicPr>
          <p:nvPr/>
        </p:nvPicPr>
        <p:blipFill>
          <a:blip r:embed="rId2"/>
          <a:stretch>
            <a:fillRect/>
          </a:stretch>
        </p:blipFill>
        <p:spPr>
          <a:xfrm>
            <a:off x="567743" y="1069249"/>
            <a:ext cx="4992483" cy="5350986"/>
          </a:xfrm>
          <a:prstGeom prst="rect">
            <a:avLst/>
          </a:prstGeom>
        </p:spPr>
      </p:pic>
    </p:spTree>
    <p:extLst>
      <p:ext uri="{BB962C8B-B14F-4D97-AF65-F5344CB8AC3E}">
        <p14:creationId xmlns:p14="http://schemas.microsoft.com/office/powerpoint/2010/main" val="1118944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415D-6B14-4E11-B41A-403358F5A742}"/>
              </a:ext>
            </a:extLst>
          </p:cNvPr>
          <p:cNvSpPr>
            <a:spLocks noGrp="1"/>
          </p:cNvSpPr>
          <p:nvPr>
            <p:ph type="title"/>
          </p:nvPr>
        </p:nvSpPr>
        <p:spPr/>
        <p:txBody>
          <a:bodyPr/>
          <a:lstStyle/>
          <a:p>
            <a:r>
              <a:rPr lang="en-US" dirty="0"/>
              <a:t>Crediting single-serve containers of grains</a:t>
            </a:r>
          </a:p>
        </p:txBody>
      </p:sp>
      <p:sp>
        <p:nvSpPr>
          <p:cNvPr id="3" name="Content Placeholder 2">
            <a:extLst>
              <a:ext uri="{FF2B5EF4-FFF2-40B4-BE49-F238E27FC236}">
                <a16:creationId xmlns:a16="http://schemas.microsoft.com/office/drawing/2014/main" id="{07956A8E-8306-4513-9E80-1EB323358E58}"/>
              </a:ext>
            </a:extLst>
          </p:cNvPr>
          <p:cNvSpPr>
            <a:spLocks noGrp="1"/>
          </p:cNvSpPr>
          <p:nvPr>
            <p:ph idx="1"/>
          </p:nvPr>
        </p:nvSpPr>
        <p:spPr/>
        <p:txBody>
          <a:bodyPr/>
          <a:lstStyle/>
          <a:p>
            <a:r>
              <a:rPr lang="en-US" dirty="0"/>
              <a:t>Single-serve packages may or may not provide the minimum amount of grains required for a meal service</a:t>
            </a:r>
          </a:p>
          <a:p>
            <a:r>
              <a:rPr lang="en-US" dirty="0"/>
              <a:t>USDA created a resource, Crediting Single-Serving Packages of Grains in the Child and Adult Care Food Program</a:t>
            </a:r>
          </a:p>
          <a:p>
            <a:r>
              <a:rPr lang="en-US" dirty="0"/>
              <a:t>Programs should check that the single-serve package that you want to serve weighs enough to credit towards ounce equivalents</a:t>
            </a:r>
          </a:p>
          <a:p>
            <a:endParaRPr lang="en-US" dirty="0"/>
          </a:p>
        </p:txBody>
      </p:sp>
      <p:sp>
        <p:nvSpPr>
          <p:cNvPr id="4" name="Slide Number Placeholder 3">
            <a:extLst>
              <a:ext uri="{FF2B5EF4-FFF2-40B4-BE49-F238E27FC236}">
                <a16:creationId xmlns:a16="http://schemas.microsoft.com/office/drawing/2014/main" id="{AE13BF6C-BF6D-4119-907A-1532CB761F26}"/>
              </a:ext>
            </a:extLst>
          </p:cNvPr>
          <p:cNvSpPr>
            <a:spLocks noGrp="1"/>
          </p:cNvSpPr>
          <p:nvPr>
            <p:ph type="sldNum" sz="quarter" idx="12"/>
          </p:nvPr>
        </p:nvSpPr>
        <p:spPr/>
        <p:txBody>
          <a:bodyPr/>
          <a:lstStyle/>
          <a:p>
            <a:fld id="{FF27229C-EC7B-4063-A33B-28A5E87E32ED}" type="slidenum">
              <a:rPr lang="zh-CN" altLang="en-US" smtClean="0"/>
              <a:pPr/>
              <a:t>47</a:t>
            </a:fld>
            <a:endParaRPr lang="zh-CN" altLang="en-US" dirty="0"/>
          </a:p>
        </p:txBody>
      </p:sp>
    </p:spTree>
    <p:extLst>
      <p:ext uri="{BB962C8B-B14F-4D97-AF65-F5344CB8AC3E}">
        <p14:creationId xmlns:p14="http://schemas.microsoft.com/office/powerpoint/2010/main" val="2360149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FFD8-8DE0-4F9F-9C11-991CBC1AA2B5}"/>
              </a:ext>
            </a:extLst>
          </p:cNvPr>
          <p:cNvSpPr>
            <a:spLocks noGrp="1"/>
          </p:cNvSpPr>
          <p:nvPr>
            <p:ph type="title"/>
          </p:nvPr>
        </p:nvSpPr>
        <p:spPr/>
        <p:txBody>
          <a:bodyPr/>
          <a:lstStyle/>
          <a:p>
            <a:r>
              <a:rPr lang="en-US" dirty="0"/>
              <a:t>Grains chart: single serve packages</a:t>
            </a:r>
          </a:p>
        </p:txBody>
      </p:sp>
      <p:pic>
        <p:nvPicPr>
          <p:cNvPr id="6" name="Content Placeholder 5" descr="Table&#10;&#10;Description automatically generated">
            <a:extLst>
              <a:ext uri="{FF2B5EF4-FFF2-40B4-BE49-F238E27FC236}">
                <a16:creationId xmlns:a16="http://schemas.microsoft.com/office/drawing/2014/main" id="{4AFAF359-E182-44E3-8539-C45EB3B9EB6C}"/>
              </a:ext>
            </a:extLst>
          </p:cNvPr>
          <p:cNvPicPr>
            <a:picLocks noGrp="1" noChangeAspect="1"/>
          </p:cNvPicPr>
          <p:nvPr>
            <p:ph idx="1"/>
          </p:nvPr>
        </p:nvPicPr>
        <p:blipFill rotWithShape="1">
          <a:blip r:embed="rId2"/>
          <a:srcRect b="8616"/>
          <a:stretch/>
        </p:blipFill>
        <p:spPr>
          <a:xfrm>
            <a:off x="2352679" y="1073503"/>
            <a:ext cx="7798145" cy="5431404"/>
          </a:xfrm>
        </p:spPr>
      </p:pic>
      <p:sp>
        <p:nvSpPr>
          <p:cNvPr id="4" name="Slide Number Placeholder 3">
            <a:extLst>
              <a:ext uri="{FF2B5EF4-FFF2-40B4-BE49-F238E27FC236}">
                <a16:creationId xmlns:a16="http://schemas.microsoft.com/office/drawing/2014/main" id="{F06BEE48-B627-4996-9ED8-11FBA40063FF}"/>
              </a:ext>
            </a:extLst>
          </p:cNvPr>
          <p:cNvSpPr>
            <a:spLocks noGrp="1"/>
          </p:cNvSpPr>
          <p:nvPr>
            <p:ph type="sldNum" sz="quarter" idx="12"/>
          </p:nvPr>
        </p:nvSpPr>
        <p:spPr/>
        <p:txBody>
          <a:bodyPr/>
          <a:lstStyle/>
          <a:p>
            <a:fld id="{FF27229C-EC7B-4063-A33B-28A5E87E32ED}" type="slidenum">
              <a:rPr lang="zh-CN" altLang="en-US" smtClean="0"/>
              <a:pPr/>
              <a:t>48</a:t>
            </a:fld>
            <a:endParaRPr lang="zh-CN" altLang="en-US" dirty="0"/>
          </a:p>
        </p:txBody>
      </p:sp>
    </p:spTree>
    <p:extLst>
      <p:ext uri="{BB962C8B-B14F-4D97-AF65-F5344CB8AC3E}">
        <p14:creationId xmlns:p14="http://schemas.microsoft.com/office/powerpoint/2010/main" val="1976538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What if my grain is different?</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11290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2598-FEFB-4868-A653-8E38C723D4BD}"/>
              </a:ext>
            </a:extLst>
          </p:cNvPr>
          <p:cNvSpPr>
            <a:spLocks noGrp="1"/>
          </p:cNvSpPr>
          <p:nvPr>
            <p:ph type="title"/>
          </p:nvPr>
        </p:nvSpPr>
        <p:spPr/>
        <p:txBody>
          <a:bodyPr/>
          <a:lstStyle/>
          <a:p>
            <a:r>
              <a:rPr lang="en-US" dirty="0"/>
              <a:t>Ounce Equivalents Implementation</a:t>
            </a:r>
          </a:p>
        </p:txBody>
      </p:sp>
      <p:sp>
        <p:nvSpPr>
          <p:cNvPr id="3" name="Content Placeholder 2">
            <a:extLst>
              <a:ext uri="{FF2B5EF4-FFF2-40B4-BE49-F238E27FC236}">
                <a16:creationId xmlns:a16="http://schemas.microsoft.com/office/drawing/2014/main" id="{DAA76CDC-A386-4354-936D-56CCDC9A95ED}"/>
              </a:ext>
            </a:extLst>
          </p:cNvPr>
          <p:cNvSpPr>
            <a:spLocks noGrp="1"/>
          </p:cNvSpPr>
          <p:nvPr>
            <p:ph idx="1"/>
          </p:nvPr>
        </p:nvSpPr>
        <p:spPr>
          <a:xfrm>
            <a:off x="567743" y="1230403"/>
            <a:ext cx="5785760" cy="5049746"/>
          </a:xfrm>
        </p:spPr>
        <p:txBody>
          <a:bodyPr/>
          <a:lstStyle/>
          <a:p>
            <a:r>
              <a:rPr lang="en-US" dirty="0"/>
              <a:t>USDA has extended a waiver to delay the implementation of ounce equivalents for grains in the CACFP through June 30, 2022</a:t>
            </a:r>
          </a:p>
          <a:p>
            <a:r>
              <a:rPr lang="en-US" dirty="0"/>
              <a:t>Starting on </a:t>
            </a:r>
            <a:r>
              <a:rPr lang="en-US" b="1" dirty="0"/>
              <a:t>July 1, 2022</a:t>
            </a:r>
            <a:r>
              <a:rPr lang="en-US" dirty="0"/>
              <a:t>, CACFP programs are expected to begin utilizing ounce equivalents for grains</a:t>
            </a:r>
          </a:p>
        </p:txBody>
      </p:sp>
      <p:sp>
        <p:nvSpPr>
          <p:cNvPr id="4" name="Slide Number Placeholder 3">
            <a:extLst>
              <a:ext uri="{FF2B5EF4-FFF2-40B4-BE49-F238E27FC236}">
                <a16:creationId xmlns:a16="http://schemas.microsoft.com/office/drawing/2014/main" id="{ECC0D58B-C10D-43A7-AFB9-C59F5E211D9E}"/>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pic>
        <p:nvPicPr>
          <p:cNvPr id="8" name="Picture 7" descr="Calendar&#10;&#10;Description automatically generated">
            <a:extLst>
              <a:ext uri="{FF2B5EF4-FFF2-40B4-BE49-F238E27FC236}">
                <a16:creationId xmlns:a16="http://schemas.microsoft.com/office/drawing/2014/main" id="{BC4D61AF-077B-430F-AA94-96A83D48E7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55323" y="1808922"/>
            <a:ext cx="4668934" cy="3538032"/>
          </a:xfrm>
          <a:prstGeom prst="rect">
            <a:avLst/>
          </a:prstGeom>
          <a:ln>
            <a:solidFill>
              <a:srgbClr val="FF0000"/>
            </a:solidFill>
          </a:ln>
        </p:spPr>
      </p:pic>
      <p:sp>
        <p:nvSpPr>
          <p:cNvPr id="9" name="Oval 8">
            <a:extLst>
              <a:ext uri="{FF2B5EF4-FFF2-40B4-BE49-F238E27FC236}">
                <a16:creationId xmlns:a16="http://schemas.microsoft.com/office/drawing/2014/main" id="{6ECEFAA1-1F21-4A20-B15D-038F82DD2CB1}"/>
              </a:ext>
            </a:extLst>
          </p:cNvPr>
          <p:cNvSpPr/>
          <p:nvPr/>
        </p:nvSpPr>
        <p:spPr>
          <a:xfrm>
            <a:off x="10336696" y="2623929"/>
            <a:ext cx="526774" cy="4969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rgbClr val="FF0000"/>
                </a:solidFill>
              </a:ln>
              <a:noFill/>
            </a:endParaRPr>
          </a:p>
        </p:txBody>
      </p:sp>
    </p:spTree>
    <p:extLst>
      <p:ext uri="{BB962C8B-B14F-4D97-AF65-F5344CB8AC3E}">
        <p14:creationId xmlns:p14="http://schemas.microsoft.com/office/powerpoint/2010/main" val="1035897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46603-6C47-4050-B788-64547F881EA3}"/>
              </a:ext>
            </a:extLst>
          </p:cNvPr>
          <p:cNvSpPr>
            <a:spLocks noGrp="1"/>
          </p:cNvSpPr>
          <p:nvPr>
            <p:ph type="title"/>
          </p:nvPr>
        </p:nvSpPr>
        <p:spPr/>
        <p:txBody>
          <a:bodyPr/>
          <a:lstStyle/>
          <a:p>
            <a:r>
              <a:rPr lang="en-US" dirty="0"/>
              <a:t>What if my grain is different? </a:t>
            </a:r>
          </a:p>
        </p:txBody>
      </p:sp>
      <p:sp>
        <p:nvSpPr>
          <p:cNvPr id="4" name="Slide Number Placeholder 3">
            <a:extLst>
              <a:ext uri="{FF2B5EF4-FFF2-40B4-BE49-F238E27FC236}">
                <a16:creationId xmlns:a16="http://schemas.microsoft.com/office/drawing/2014/main" id="{65666086-31A1-4E5C-8434-1B68791D04E6}"/>
              </a:ext>
            </a:extLst>
          </p:cNvPr>
          <p:cNvSpPr>
            <a:spLocks noGrp="1"/>
          </p:cNvSpPr>
          <p:nvPr>
            <p:ph type="sldNum" sz="quarter" idx="12"/>
          </p:nvPr>
        </p:nvSpPr>
        <p:spPr/>
        <p:txBody>
          <a:bodyPr/>
          <a:lstStyle/>
          <a:p>
            <a:fld id="{FF27229C-EC7B-4063-A33B-28A5E87E32ED}" type="slidenum">
              <a:rPr lang="zh-CN" altLang="en-US" smtClean="0"/>
              <a:pPr/>
              <a:t>50</a:t>
            </a:fld>
            <a:endParaRPr lang="zh-CN" altLang="en-US" dirty="0"/>
          </a:p>
        </p:txBody>
      </p:sp>
      <p:sp>
        <p:nvSpPr>
          <p:cNvPr id="5" name="Content Placeholder 4">
            <a:extLst>
              <a:ext uri="{FF2B5EF4-FFF2-40B4-BE49-F238E27FC236}">
                <a16:creationId xmlns:a16="http://schemas.microsoft.com/office/drawing/2014/main" id="{45517A3D-3340-40B9-B176-F6C74F50B233}"/>
              </a:ext>
            </a:extLst>
          </p:cNvPr>
          <p:cNvSpPr>
            <a:spLocks noGrp="1"/>
          </p:cNvSpPr>
          <p:nvPr>
            <p:ph idx="1"/>
          </p:nvPr>
        </p:nvSpPr>
        <p:spPr/>
        <p:txBody>
          <a:bodyPr/>
          <a:lstStyle/>
          <a:p>
            <a:r>
              <a:rPr lang="en-US" dirty="0"/>
              <a:t>What if the grain you want to use is:</a:t>
            </a:r>
          </a:p>
          <a:p>
            <a:pPr lvl="1"/>
            <a:r>
              <a:rPr lang="en-US" dirty="0"/>
              <a:t>Not on the worksheet’s Grains Chart?</a:t>
            </a:r>
          </a:p>
          <a:p>
            <a:pPr lvl="1"/>
            <a:r>
              <a:rPr lang="en-US" dirty="0"/>
              <a:t>Lighter than the minimum weight in the grains chart?</a:t>
            </a:r>
          </a:p>
          <a:p>
            <a:pPr lvl="1"/>
            <a:r>
              <a:rPr lang="en-US" dirty="0"/>
              <a:t>Smaller than the minimum size in the grains chart?  </a:t>
            </a:r>
          </a:p>
          <a:p>
            <a:r>
              <a:rPr lang="en-US" dirty="0"/>
              <a:t>You’ll need to use another method to understand how much to serve to meet the meal pattern requirements</a:t>
            </a:r>
          </a:p>
          <a:p>
            <a:pPr lvl="1"/>
            <a:r>
              <a:rPr lang="en-US" dirty="0"/>
              <a:t>Calculate ounce equivalents</a:t>
            </a:r>
          </a:p>
          <a:p>
            <a:pPr lvl="1"/>
            <a:r>
              <a:rPr lang="en-US" dirty="0"/>
              <a:t>Food Buying Guide (FBG) Exhibit A Grains Tool</a:t>
            </a:r>
          </a:p>
          <a:p>
            <a:pPr lvl="1"/>
            <a:r>
              <a:rPr lang="en-US" dirty="0"/>
              <a:t>FBG Recipe Analysis Workbook (RAW)</a:t>
            </a:r>
          </a:p>
        </p:txBody>
      </p:sp>
    </p:spTree>
    <p:extLst>
      <p:ext uri="{BB962C8B-B14F-4D97-AF65-F5344CB8AC3E}">
        <p14:creationId xmlns:p14="http://schemas.microsoft.com/office/powerpoint/2010/main" val="2417523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28FA-DF4A-4A8E-8F8C-3C32B91C0480}"/>
              </a:ext>
            </a:extLst>
          </p:cNvPr>
          <p:cNvSpPr>
            <a:spLocks noGrp="1"/>
          </p:cNvSpPr>
          <p:nvPr>
            <p:ph type="title"/>
          </p:nvPr>
        </p:nvSpPr>
        <p:spPr/>
        <p:txBody>
          <a:bodyPr/>
          <a:lstStyle/>
          <a:p>
            <a:r>
              <a:rPr lang="en-US" dirty="0"/>
              <a:t>Calculating ounce equivalents for grains </a:t>
            </a:r>
          </a:p>
        </p:txBody>
      </p:sp>
      <p:sp>
        <p:nvSpPr>
          <p:cNvPr id="3" name="Content Placeholder 2">
            <a:extLst>
              <a:ext uri="{FF2B5EF4-FFF2-40B4-BE49-F238E27FC236}">
                <a16:creationId xmlns:a16="http://schemas.microsoft.com/office/drawing/2014/main" id="{B346CC85-94A9-41B3-BA1B-C54D18C0910D}"/>
              </a:ext>
            </a:extLst>
          </p:cNvPr>
          <p:cNvSpPr>
            <a:spLocks noGrp="1"/>
          </p:cNvSpPr>
          <p:nvPr>
            <p:ph idx="1"/>
          </p:nvPr>
        </p:nvSpPr>
        <p:spPr/>
        <p:txBody>
          <a:bodyPr/>
          <a:lstStyle/>
          <a:p>
            <a:r>
              <a:rPr lang="en-US" dirty="0"/>
              <a:t>If you are unable to use the grants measuring chart to determine a grain ounce equivalent, programs can calculate ounce equivalents for grains in 3 steps:</a:t>
            </a:r>
          </a:p>
          <a:p>
            <a:pPr lvl="1"/>
            <a:r>
              <a:rPr lang="en-US" dirty="0"/>
              <a:t>Identify the minimum amount of grains you need to serve</a:t>
            </a:r>
          </a:p>
          <a:p>
            <a:pPr lvl="1"/>
            <a:r>
              <a:rPr lang="en-US" dirty="0"/>
              <a:t>Find the grain item in the Calculating Ounce Equivalents chart from USDA handout</a:t>
            </a:r>
          </a:p>
          <a:p>
            <a:pPr lvl="1"/>
            <a:r>
              <a:rPr lang="en-US" dirty="0"/>
              <a:t>Review the Nutrition Facts label to calculate the minimum serving size for the applicable ounce equivalency </a:t>
            </a:r>
          </a:p>
        </p:txBody>
      </p:sp>
      <p:sp>
        <p:nvSpPr>
          <p:cNvPr id="4" name="Slide Number Placeholder 3">
            <a:extLst>
              <a:ext uri="{FF2B5EF4-FFF2-40B4-BE49-F238E27FC236}">
                <a16:creationId xmlns:a16="http://schemas.microsoft.com/office/drawing/2014/main" id="{31DFC5FD-DB3E-48E3-AED9-48E2F6677FC1}"/>
              </a:ext>
            </a:extLst>
          </p:cNvPr>
          <p:cNvSpPr>
            <a:spLocks noGrp="1"/>
          </p:cNvSpPr>
          <p:nvPr>
            <p:ph type="sldNum" sz="quarter" idx="12"/>
          </p:nvPr>
        </p:nvSpPr>
        <p:spPr/>
        <p:txBody>
          <a:bodyPr/>
          <a:lstStyle/>
          <a:p>
            <a:fld id="{FF27229C-EC7B-4063-A33B-28A5E87E32ED}" type="slidenum">
              <a:rPr lang="zh-CN" altLang="en-US" smtClean="0"/>
              <a:pPr/>
              <a:t>51</a:t>
            </a:fld>
            <a:endParaRPr lang="zh-CN" altLang="en-US" dirty="0"/>
          </a:p>
        </p:txBody>
      </p:sp>
    </p:spTree>
    <p:extLst>
      <p:ext uri="{BB962C8B-B14F-4D97-AF65-F5344CB8AC3E}">
        <p14:creationId xmlns:p14="http://schemas.microsoft.com/office/powerpoint/2010/main" val="1454975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5CE7-B04E-4C2F-A41B-340AE94C484E}"/>
              </a:ext>
            </a:extLst>
          </p:cNvPr>
          <p:cNvSpPr>
            <a:spLocks noGrp="1"/>
          </p:cNvSpPr>
          <p:nvPr>
            <p:ph type="title"/>
          </p:nvPr>
        </p:nvSpPr>
        <p:spPr/>
        <p:txBody>
          <a:bodyPr/>
          <a:lstStyle/>
          <a:p>
            <a:r>
              <a:rPr lang="en-US" dirty="0"/>
              <a:t>Step 1: What is the requirement?</a:t>
            </a:r>
          </a:p>
        </p:txBody>
      </p:sp>
      <p:sp>
        <p:nvSpPr>
          <p:cNvPr id="3" name="Content Placeholder 2">
            <a:extLst>
              <a:ext uri="{FF2B5EF4-FFF2-40B4-BE49-F238E27FC236}">
                <a16:creationId xmlns:a16="http://schemas.microsoft.com/office/drawing/2014/main" id="{65F4DBA5-0EA9-480D-96B7-5C02AD35A039}"/>
              </a:ext>
            </a:extLst>
          </p:cNvPr>
          <p:cNvSpPr>
            <a:spLocks noGrp="1"/>
          </p:cNvSpPr>
          <p:nvPr>
            <p:ph idx="1"/>
          </p:nvPr>
        </p:nvSpPr>
        <p:spPr/>
        <p:txBody>
          <a:bodyPr/>
          <a:lstStyle/>
          <a:p>
            <a:r>
              <a:rPr lang="en-US" dirty="0"/>
              <a:t>Determine the minimum amount of grains needed to meet the meal pattern</a:t>
            </a:r>
          </a:p>
          <a:p>
            <a:pPr lvl="1"/>
            <a:r>
              <a:rPr lang="en-US" dirty="0"/>
              <a:t>Identify the age group and the meal service</a:t>
            </a:r>
          </a:p>
        </p:txBody>
      </p:sp>
      <p:sp>
        <p:nvSpPr>
          <p:cNvPr id="4" name="Slide Number Placeholder 3">
            <a:extLst>
              <a:ext uri="{FF2B5EF4-FFF2-40B4-BE49-F238E27FC236}">
                <a16:creationId xmlns:a16="http://schemas.microsoft.com/office/drawing/2014/main" id="{01777F77-E751-42D0-9DEB-EE098F20A3DA}"/>
              </a:ext>
            </a:extLst>
          </p:cNvPr>
          <p:cNvSpPr>
            <a:spLocks noGrp="1"/>
          </p:cNvSpPr>
          <p:nvPr>
            <p:ph type="sldNum" sz="quarter" idx="12"/>
          </p:nvPr>
        </p:nvSpPr>
        <p:spPr/>
        <p:txBody>
          <a:bodyPr/>
          <a:lstStyle/>
          <a:p>
            <a:fld id="{FF27229C-EC7B-4063-A33B-28A5E87E32ED}" type="slidenum">
              <a:rPr lang="zh-CN" altLang="en-US" smtClean="0"/>
              <a:pPr/>
              <a:t>52</a:t>
            </a:fld>
            <a:endParaRPr lang="zh-CN" altLang="en-US" dirty="0"/>
          </a:p>
        </p:txBody>
      </p:sp>
    </p:spTree>
    <p:extLst>
      <p:ext uri="{BB962C8B-B14F-4D97-AF65-F5344CB8AC3E}">
        <p14:creationId xmlns:p14="http://schemas.microsoft.com/office/powerpoint/2010/main" val="2556808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3798-F38F-4264-9891-740440858052}"/>
              </a:ext>
            </a:extLst>
          </p:cNvPr>
          <p:cNvSpPr>
            <a:spLocks noGrp="1"/>
          </p:cNvSpPr>
          <p:nvPr>
            <p:ph type="title"/>
          </p:nvPr>
        </p:nvSpPr>
        <p:spPr/>
        <p:txBody>
          <a:bodyPr/>
          <a:lstStyle/>
          <a:p>
            <a:r>
              <a:rPr lang="en-US" dirty="0"/>
              <a:t>Step 2: Find the item in the grain chart</a:t>
            </a:r>
          </a:p>
        </p:txBody>
      </p:sp>
      <p:sp>
        <p:nvSpPr>
          <p:cNvPr id="3" name="Content Placeholder 2">
            <a:extLst>
              <a:ext uri="{FF2B5EF4-FFF2-40B4-BE49-F238E27FC236}">
                <a16:creationId xmlns:a16="http://schemas.microsoft.com/office/drawing/2014/main" id="{8D07FD30-DB15-4D46-AF3C-DC2A7583EB2C}"/>
              </a:ext>
            </a:extLst>
          </p:cNvPr>
          <p:cNvSpPr>
            <a:spLocks noGrp="1"/>
          </p:cNvSpPr>
          <p:nvPr>
            <p:ph idx="1"/>
          </p:nvPr>
        </p:nvSpPr>
        <p:spPr>
          <a:xfrm>
            <a:off x="5662863" y="1230403"/>
            <a:ext cx="6275852" cy="5049746"/>
          </a:xfrm>
        </p:spPr>
        <p:txBody>
          <a:bodyPr/>
          <a:lstStyle/>
          <a:p>
            <a:r>
              <a:rPr lang="en-US" dirty="0"/>
              <a:t>Use the chart from the USDA resource to identify what type of grain you are trying to calculate for</a:t>
            </a:r>
          </a:p>
        </p:txBody>
      </p:sp>
      <p:sp>
        <p:nvSpPr>
          <p:cNvPr id="4" name="Slide Number Placeholder 3">
            <a:extLst>
              <a:ext uri="{FF2B5EF4-FFF2-40B4-BE49-F238E27FC236}">
                <a16:creationId xmlns:a16="http://schemas.microsoft.com/office/drawing/2014/main" id="{5D9FD16E-C064-40B2-B2CE-5B30A10B1582}"/>
              </a:ext>
            </a:extLst>
          </p:cNvPr>
          <p:cNvSpPr>
            <a:spLocks noGrp="1"/>
          </p:cNvSpPr>
          <p:nvPr>
            <p:ph type="sldNum" sz="quarter" idx="12"/>
          </p:nvPr>
        </p:nvSpPr>
        <p:spPr/>
        <p:txBody>
          <a:bodyPr/>
          <a:lstStyle/>
          <a:p>
            <a:fld id="{FF27229C-EC7B-4063-A33B-28A5E87E32ED}" type="slidenum">
              <a:rPr lang="zh-CN" altLang="en-US" smtClean="0"/>
              <a:pPr/>
              <a:t>53</a:t>
            </a:fld>
            <a:endParaRPr lang="zh-CN" altLang="en-US" dirty="0"/>
          </a:p>
        </p:txBody>
      </p:sp>
      <p:pic>
        <p:nvPicPr>
          <p:cNvPr id="6" name="Picture 5" descr="A picture containing table&#10;&#10;Description automatically generated">
            <a:extLst>
              <a:ext uri="{FF2B5EF4-FFF2-40B4-BE49-F238E27FC236}">
                <a16:creationId xmlns:a16="http://schemas.microsoft.com/office/drawing/2014/main" id="{4EDF6A27-4C83-480C-8429-B4762FC8312B}"/>
              </a:ext>
            </a:extLst>
          </p:cNvPr>
          <p:cNvPicPr>
            <a:picLocks noChangeAspect="1"/>
          </p:cNvPicPr>
          <p:nvPr/>
        </p:nvPicPr>
        <p:blipFill>
          <a:blip r:embed="rId2"/>
          <a:stretch>
            <a:fillRect/>
          </a:stretch>
        </p:blipFill>
        <p:spPr>
          <a:xfrm>
            <a:off x="578015" y="1087513"/>
            <a:ext cx="4836939" cy="5341854"/>
          </a:xfrm>
          <a:prstGeom prst="rect">
            <a:avLst/>
          </a:prstGeom>
        </p:spPr>
      </p:pic>
    </p:spTree>
    <p:extLst>
      <p:ext uri="{BB962C8B-B14F-4D97-AF65-F5344CB8AC3E}">
        <p14:creationId xmlns:p14="http://schemas.microsoft.com/office/powerpoint/2010/main" val="2568176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6659-07CB-49E3-AB64-330F981764CA}"/>
              </a:ext>
            </a:extLst>
          </p:cNvPr>
          <p:cNvSpPr>
            <a:spLocks noGrp="1"/>
          </p:cNvSpPr>
          <p:nvPr>
            <p:ph type="title"/>
          </p:nvPr>
        </p:nvSpPr>
        <p:spPr/>
        <p:txBody>
          <a:bodyPr/>
          <a:lstStyle/>
          <a:p>
            <a:r>
              <a:rPr lang="en-US" dirty="0"/>
              <a:t>Step 3: Look at Nutrition Facts and Calculate</a:t>
            </a:r>
          </a:p>
        </p:txBody>
      </p:sp>
      <p:sp>
        <p:nvSpPr>
          <p:cNvPr id="3" name="Content Placeholder 2">
            <a:extLst>
              <a:ext uri="{FF2B5EF4-FFF2-40B4-BE49-F238E27FC236}">
                <a16:creationId xmlns:a16="http://schemas.microsoft.com/office/drawing/2014/main" id="{5FE29CAE-929E-465D-9596-A280F1EE2766}"/>
              </a:ext>
            </a:extLst>
          </p:cNvPr>
          <p:cNvSpPr>
            <a:spLocks noGrp="1"/>
          </p:cNvSpPr>
          <p:nvPr>
            <p:ph idx="1"/>
          </p:nvPr>
        </p:nvSpPr>
        <p:spPr/>
        <p:txBody>
          <a:bodyPr/>
          <a:lstStyle/>
          <a:p>
            <a:pPr marL="514350" indent="-514350">
              <a:buFont typeface="+mj-lt"/>
              <a:buAutoNum type="arabicPeriod"/>
            </a:pPr>
            <a:r>
              <a:rPr lang="en-US" dirty="0"/>
              <a:t>Look at Nutrition Facts label of the grain item and find the serving size</a:t>
            </a:r>
          </a:p>
          <a:p>
            <a:pPr marL="514350" indent="-514350">
              <a:buFont typeface="+mj-lt"/>
              <a:buAutoNum type="arabicPeriod"/>
            </a:pPr>
            <a:r>
              <a:rPr lang="en-US" dirty="0"/>
              <a:t>Find the number of items or pieces in one serving</a:t>
            </a:r>
          </a:p>
          <a:p>
            <a:pPr marL="514350" indent="-514350">
              <a:buFont typeface="+mj-lt"/>
              <a:buAutoNum type="arabicPeriod"/>
            </a:pPr>
            <a:r>
              <a:rPr lang="en-US" dirty="0"/>
              <a:t>Divide the weight (grams) of one serving by the number of items in one serving</a:t>
            </a:r>
          </a:p>
          <a:p>
            <a:pPr marL="514350" indent="-514350">
              <a:buFont typeface="+mj-lt"/>
              <a:buAutoNum type="arabicPeriod"/>
            </a:pPr>
            <a:r>
              <a:rPr lang="en-US" dirty="0"/>
              <a:t>Divide weight of required ounce equivalent(s) by weight per item</a:t>
            </a:r>
          </a:p>
          <a:p>
            <a:pPr marL="514350" indent="-514350">
              <a:buFont typeface="+mj-lt"/>
              <a:buAutoNum type="arabicPeriod"/>
            </a:pPr>
            <a:r>
              <a:rPr lang="en-US" dirty="0"/>
              <a:t>If answer ends in a fraction or decimal, round up to next whole number</a:t>
            </a:r>
          </a:p>
        </p:txBody>
      </p:sp>
      <p:sp>
        <p:nvSpPr>
          <p:cNvPr id="4" name="Slide Number Placeholder 3">
            <a:extLst>
              <a:ext uri="{FF2B5EF4-FFF2-40B4-BE49-F238E27FC236}">
                <a16:creationId xmlns:a16="http://schemas.microsoft.com/office/drawing/2014/main" id="{4B4228CC-5F94-4223-BC45-A5950BA16B57}"/>
              </a:ext>
            </a:extLst>
          </p:cNvPr>
          <p:cNvSpPr>
            <a:spLocks noGrp="1"/>
          </p:cNvSpPr>
          <p:nvPr>
            <p:ph type="sldNum" sz="quarter" idx="12"/>
          </p:nvPr>
        </p:nvSpPr>
        <p:spPr/>
        <p:txBody>
          <a:bodyPr/>
          <a:lstStyle/>
          <a:p>
            <a:fld id="{FF27229C-EC7B-4063-A33B-28A5E87E32ED}" type="slidenum">
              <a:rPr lang="zh-CN" altLang="en-US" smtClean="0"/>
              <a:pPr/>
              <a:t>54</a:t>
            </a:fld>
            <a:endParaRPr lang="zh-CN" altLang="en-US" dirty="0"/>
          </a:p>
        </p:txBody>
      </p:sp>
    </p:spTree>
    <p:extLst>
      <p:ext uri="{BB962C8B-B14F-4D97-AF65-F5344CB8AC3E}">
        <p14:creationId xmlns:p14="http://schemas.microsoft.com/office/powerpoint/2010/main" val="3171229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00363C-2672-4BF5-8FA7-8CB3C5F3F8F7}"/>
              </a:ext>
            </a:extLst>
          </p:cNvPr>
          <p:cNvSpPr>
            <a:spLocks noGrp="1"/>
          </p:cNvSpPr>
          <p:nvPr>
            <p:ph type="sldNum" sz="quarter" idx="12"/>
          </p:nvPr>
        </p:nvSpPr>
        <p:spPr/>
        <p:txBody>
          <a:bodyPr/>
          <a:lstStyle/>
          <a:p>
            <a:fld id="{FF27229C-EC7B-4063-A33B-28A5E87E32ED}" type="slidenum">
              <a:rPr lang="zh-CN" altLang="en-US" smtClean="0"/>
              <a:pPr/>
              <a:t>55</a:t>
            </a:fld>
            <a:endParaRPr lang="zh-CN" altLang="en-US" dirty="0"/>
          </a:p>
        </p:txBody>
      </p:sp>
      <p:sp>
        <p:nvSpPr>
          <p:cNvPr id="3" name="Content Placeholder 2">
            <a:extLst>
              <a:ext uri="{FF2B5EF4-FFF2-40B4-BE49-F238E27FC236}">
                <a16:creationId xmlns:a16="http://schemas.microsoft.com/office/drawing/2014/main" id="{49A44D85-DA03-4D6F-BB8A-672FC8DAE236}"/>
              </a:ext>
            </a:extLst>
          </p:cNvPr>
          <p:cNvSpPr>
            <a:spLocks noGrp="1"/>
          </p:cNvSpPr>
          <p:nvPr>
            <p:ph idx="13"/>
          </p:nvPr>
        </p:nvSpPr>
        <p:spPr/>
        <p:txBody>
          <a:bodyPr/>
          <a:lstStyle/>
          <a:p>
            <a:r>
              <a:rPr lang="en-US" dirty="0"/>
              <a:t>How much ounce equivalent of grains are needed to meet the requirement? </a:t>
            </a:r>
          </a:p>
        </p:txBody>
      </p:sp>
      <p:sp>
        <p:nvSpPr>
          <p:cNvPr id="7" name="Text Placeholder 6">
            <a:extLst>
              <a:ext uri="{FF2B5EF4-FFF2-40B4-BE49-F238E27FC236}">
                <a16:creationId xmlns:a16="http://schemas.microsoft.com/office/drawing/2014/main" id="{D0ECA3EB-264F-40E4-9499-F7500E23A0CD}"/>
              </a:ext>
            </a:extLst>
          </p:cNvPr>
          <p:cNvSpPr>
            <a:spLocks noGrp="1"/>
          </p:cNvSpPr>
          <p:nvPr>
            <p:ph type="body" idx="1"/>
          </p:nvPr>
        </p:nvSpPr>
        <p:spPr/>
        <p:txBody>
          <a:bodyPr/>
          <a:lstStyle/>
          <a:p>
            <a:r>
              <a:rPr lang="en-US" dirty="0"/>
              <a:t>What is the requirement?</a:t>
            </a:r>
          </a:p>
        </p:txBody>
      </p:sp>
      <p:sp>
        <p:nvSpPr>
          <p:cNvPr id="8" name="Text Placeholder 7">
            <a:extLst>
              <a:ext uri="{FF2B5EF4-FFF2-40B4-BE49-F238E27FC236}">
                <a16:creationId xmlns:a16="http://schemas.microsoft.com/office/drawing/2014/main" id="{074F128D-07AA-4929-83E1-CBDA1E55928D}"/>
              </a:ext>
            </a:extLst>
          </p:cNvPr>
          <p:cNvSpPr>
            <a:spLocks noGrp="1"/>
          </p:cNvSpPr>
          <p:nvPr>
            <p:ph type="body" idx="15"/>
          </p:nvPr>
        </p:nvSpPr>
        <p:spPr/>
        <p:txBody>
          <a:bodyPr/>
          <a:lstStyle/>
          <a:p>
            <a:r>
              <a:rPr lang="en-US" dirty="0"/>
              <a:t>Example</a:t>
            </a:r>
          </a:p>
        </p:txBody>
      </p:sp>
      <p:sp>
        <p:nvSpPr>
          <p:cNvPr id="2" name="Title 1">
            <a:extLst>
              <a:ext uri="{FF2B5EF4-FFF2-40B4-BE49-F238E27FC236}">
                <a16:creationId xmlns:a16="http://schemas.microsoft.com/office/drawing/2014/main" id="{DF2B765F-43C8-486A-97A9-38CEFEE02ED4}"/>
              </a:ext>
            </a:extLst>
          </p:cNvPr>
          <p:cNvSpPr>
            <a:spLocks noGrp="1"/>
          </p:cNvSpPr>
          <p:nvPr>
            <p:ph type="title"/>
          </p:nvPr>
        </p:nvSpPr>
        <p:spPr/>
        <p:txBody>
          <a:bodyPr/>
          <a:lstStyle/>
          <a:p>
            <a:r>
              <a:rPr lang="en-US" dirty="0"/>
              <a:t>Calculating Grains: example</a:t>
            </a:r>
          </a:p>
        </p:txBody>
      </p:sp>
      <p:sp>
        <p:nvSpPr>
          <p:cNvPr id="9" name="Content Placeholder 8">
            <a:extLst>
              <a:ext uri="{FF2B5EF4-FFF2-40B4-BE49-F238E27FC236}">
                <a16:creationId xmlns:a16="http://schemas.microsoft.com/office/drawing/2014/main" id="{83F7AC5B-3926-4D3D-AA2E-CC3D99BB7984}"/>
              </a:ext>
            </a:extLst>
          </p:cNvPr>
          <p:cNvSpPr>
            <a:spLocks noGrp="1"/>
          </p:cNvSpPr>
          <p:nvPr>
            <p:ph idx="16"/>
          </p:nvPr>
        </p:nvSpPr>
        <p:spPr/>
        <p:txBody>
          <a:bodyPr/>
          <a:lstStyle/>
          <a:p>
            <a:r>
              <a:rPr lang="en-US" dirty="0"/>
              <a:t>Serving pita bread to 5-year-old at lunch</a:t>
            </a:r>
          </a:p>
          <a:p>
            <a:endParaRPr lang="en-US" dirty="0"/>
          </a:p>
          <a:p>
            <a:endParaRPr lang="en-US" dirty="0"/>
          </a:p>
          <a:p>
            <a:pPr lvl="1"/>
            <a:endParaRPr lang="en-US" dirty="0"/>
          </a:p>
          <a:p>
            <a:pPr lvl="1"/>
            <a:r>
              <a:rPr lang="en-US" dirty="0"/>
              <a:t>½ ounce equivalent needed</a:t>
            </a:r>
          </a:p>
          <a:p>
            <a:endParaRPr lang="en-US" dirty="0"/>
          </a:p>
        </p:txBody>
      </p:sp>
      <p:graphicFrame>
        <p:nvGraphicFramePr>
          <p:cNvPr id="5" name="Table 5">
            <a:extLst>
              <a:ext uri="{FF2B5EF4-FFF2-40B4-BE49-F238E27FC236}">
                <a16:creationId xmlns:a16="http://schemas.microsoft.com/office/drawing/2014/main" id="{910BC169-5727-4388-8847-29C1B1172A58}"/>
              </a:ext>
            </a:extLst>
          </p:cNvPr>
          <p:cNvGraphicFramePr>
            <a:graphicFrameLocks noGrp="1"/>
          </p:cNvGraphicFramePr>
          <p:nvPr>
            <p:extLst>
              <p:ext uri="{D42A27DB-BD31-4B8C-83A1-F6EECF244321}">
                <p14:modId xmlns:p14="http://schemas.microsoft.com/office/powerpoint/2010/main" val="903309598"/>
              </p:ext>
            </p:extLst>
          </p:nvPr>
        </p:nvGraphicFramePr>
        <p:xfrm>
          <a:off x="6452283" y="3348735"/>
          <a:ext cx="5174916" cy="1110969"/>
        </p:xfrm>
        <a:graphic>
          <a:graphicData uri="http://schemas.openxmlformats.org/drawingml/2006/table">
            <a:tbl>
              <a:tblPr firstRow="1" bandRow="1">
                <a:tableStyleId>{5C22544A-7EE6-4342-B048-85BDC9FD1C3A}</a:tableStyleId>
              </a:tblPr>
              <a:tblGrid>
                <a:gridCol w="1969822">
                  <a:extLst>
                    <a:ext uri="{9D8B030D-6E8A-4147-A177-3AD203B41FA5}">
                      <a16:colId xmlns:a16="http://schemas.microsoft.com/office/drawing/2014/main" val="230575932"/>
                    </a:ext>
                  </a:extLst>
                </a:gridCol>
                <a:gridCol w="1090863">
                  <a:extLst>
                    <a:ext uri="{9D8B030D-6E8A-4147-A177-3AD203B41FA5}">
                      <a16:colId xmlns:a16="http://schemas.microsoft.com/office/drawing/2014/main" val="1628233393"/>
                    </a:ext>
                  </a:extLst>
                </a:gridCol>
                <a:gridCol w="1090864">
                  <a:extLst>
                    <a:ext uri="{9D8B030D-6E8A-4147-A177-3AD203B41FA5}">
                      <a16:colId xmlns:a16="http://schemas.microsoft.com/office/drawing/2014/main" val="2699528417"/>
                    </a:ext>
                  </a:extLst>
                </a:gridCol>
                <a:gridCol w="1023367">
                  <a:extLst>
                    <a:ext uri="{9D8B030D-6E8A-4147-A177-3AD203B41FA5}">
                      <a16:colId xmlns:a16="http://schemas.microsoft.com/office/drawing/2014/main" val="4079711940"/>
                    </a:ext>
                  </a:extLst>
                </a:gridCol>
              </a:tblGrid>
              <a:tr h="370323">
                <a:tc>
                  <a:txBody>
                    <a:bodyPr/>
                    <a:lstStyle/>
                    <a:p>
                      <a:r>
                        <a:rPr lang="en-US" dirty="0"/>
                        <a:t>All meals/snacks</a:t>
                      </a:r>
                    </a:p>
                  </a:txBody>
                  <a:tcPr/>
                </a:tc>
                <a:tc>
                  <a:txBody>
                    <a:bodyPr/>
                    <a:lstStyle/>
                    <a:p>
                      <a:r>
                        <a:rPr lang="en-US" dirty="0"/>
                        <a:t>1-2</a:t>
                      </a:r>
                    </a:p>
                  </a:txBody>
                  <a:tcPr/>
                </a:tc>
                <a:tc>
                  <a:txBody>
                    <a:bodyPr/>
                    <a:lstStyle/>
                    <a:p>
                      <a:r>
                        <a:rPr lang="en-US" dirty="0"/>
                        <a:t>3-5</a:t>
                      </a:r>
                    </a:p>
                  </a:txBody>
                  <a:tcPr/>
                </a:tc>
                <a:tc>
                  <a:txBody>
                    <a:bodyPr/>
                    <a:lstStyle/>
                    <a:p>
                      <a:r>
                        <a:rPr lang="en-US" dirty="0"/>
                        <a:t>6+</a:t>
                      </a:r>
                    </a:p>
                  </a:txBody>
                  <a:tcPr/>
                </a:tc>
                <a:extLst>
                  <a:ext uri="{0D108BD9-81ED-4DB2-BD59-A6C34878D82A}">
                    <a16:rowId xmlns:a16="http://schemas.microsoft.com/office/drawing/2014/main" val="148302659"/>
                  </a:ext>
                </a:extLst>
              </a:tr>
              <a:tr h="370323">
                <a:tc>
                  <a:txBody>
                    <a:bodyPr/>
                    <a:lstStyle/>
                    <a:p>
                      <a:r>
                        <a:rPr lang="en-US" dirty="0"/>
                        <a:t>Bread</a:t>
                      </a:r>
                    </a:p>
                  </a:txBody>
                  <a:tcPr/>
                </a:tc>
                <a:tc>
                  <a:txBody>
                    <a:bodyPr/>
                    <a:lstStyle/>
                    <a:p>
                      <a:r>
                        <a:rPr lang="en-US" dirty="0"/>
                        <a:t>½ oz eq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½ oz eq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½ oz eq</a:t>
                      </a:r>
                    </a:p>
                  </a:txBody>
                  <a:tcPr/>
                </a:tc>
                <a:extLst>
                  <a:ext uri="{0D108BD9-81ED-4DB2-BD59-A6C34878D82A}">
                    <a16:rowId xmlns:a16="http://schemas.microsoft.com/office/drawing/2014/main" val="592123096"/>
                  </a:ext>
                </a:extLst>
              </a:tr>
              <a:tr h="370323">
                <a:tc>
                  <a:txBody>
                    <a:bodyPr/>
                    <a:lstStyle/>
                    <a:p>
                      <a:r>
                        <a:rPr lang="en-US" dirty="0"/>
                        <a:t>Bread products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½ oz eq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½ oz eq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½ oz eq</a:t>
                      </a:r>
                    </a:p>
                  </a:txBody>
                  <a:tcPr/>
                </a:tc>
                <a:extLst>
                  <a:ext uri="{0D108BD9-81ED-4DB2-BD59-A6C34878D82A}">
                    <a16:rowId xmlns:a16="http://schemas.microsoft.com/office/drawing/2014/main" val="4154542541"/>
                  </a:ext>
                </a:extLst>
              </a:tr>
            </a:tbl>
          </a:graphicData>
        </a:graphic>
      </p:graphicFrame>
    </p:spTree>
    <p:extLst>
      <p:ext uri="{BB962C8B-B14F-4D97-AF65-F5344CB8AC3E}">
        <p14:creationId xmlns:p14="http://schemas.microsoft.com/office/powerpoint/2010/main" val="2285175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765F-43C8-486A-97A9-38CEFEE02ED4}"/>
              </a:ext>
            </a:extLst>
          </p:cNvPr>
          <p:cNvSpPr>
            <a:spLocks noGrp="1"/>
          </p:cNvSpPr>
          <p:nvPr>
            <p:ph type="title"/>
          </p:nvPr>
        </p:nvSpPr>
        <p:spPr/>
        <p:txBody>
          <a:bodyPr/>
          <a:lstStyle/>
          <a:p>
            <a:r>
              <a:rPr lang="en-US" dirty="0"/>
              <a:t>Calculating Grains: example</a:t>
            </a:r>
          </a:p>
        </p:txBody>
      </p:sp>
      <p:sp>
        <p:nvSpPr>
          <p:cNvPr id="3" name="Content Placeholder 2">
            <a:extLst>
              <a:ext uri="{FF2B5EF4-FFF2-40B4-BE49-F238E27FC236}">
                <a16:creationId xmlns:a16="http://schemas.microsoft.com/office/drawing/2014/main" id="{49A44D85-DA03-4D6F-BB8A-672FC8DAE236}"/>
              </a:ext>
            </a:extLst>
          </p:cNvPr>
          <p:cNvSpPr>
            <a:spLocks noGrp="1"/>
          </p:cNvSpPr>
          <p:nvPr>
            <p:ph idx="1"/>
          </p:nvPr>
        </p:nvSpPr>
        <p:spPr>
          <a:xfrm>
            <a:off x="680038" y="1203552"/>
            <a:ext cx="11258677" cy="936625"/>
          </a:xfrm>
        </p:spPr>
        <p:txBody>
          <a:bodyPr/>
          <a:lstStyle/>
          <a:p>
            <a:r>
              <a:rPr lang="en-US" dirty="0"/>
              <a:t>Step 2: Find the grain item in the chart from USDA</a:t>
            </a:r>
          </a:p>
          <a:p>
            <a:endParaRPr lang="en-US" dirty="0"/>
          </a:p>
          <a:p>
            <a:endParaRPr lang="en-US" dirty="0"/>
          </a:p>
          <a:p>
            <a:endParaRPr lang="en-US" dirty="0"/>
          </a:p>
          <a:p>
            <a:endParaRPr lang="en-US" dirty="0"/>
          </a:p>
          <a:p>
            <a:endParaRPr lang="en-US" dirty="0"/>
          </a:p>
          <a:p>
            <a:endParaRPr lang="en-US" dirty="0"/>
          </a:p>
          <a:p>
            <a:r>
              <a:rPr lang="en-US" dirty="0"/>
              <a:t>Will need 14g of pita bread to get ½ oz eq</a:t>
            </a:r>
          </a:p>
        </p:txBody>
      </p:sp>
      <p:sp>
        <p:nvSpPr>
          <p:cNvPr id="4" name="Slide Number Placeholder 3">
            <a:extLst>
              <a:ext uri="{FF2B5EF4-FFF2-40B4-BE49-F238E27FC236}">
                <a16:creationId xmlns:a16="http://schemas.microsoft.com/office/drawing/2014/main" id="{F500363C-2672-4BF5-8FA7-8CB3C5F3F8F7}"/>
              </a:ext>
            </a:extLst>
          </p:cNvPr>
          <p:cNvSpPr>
            <a:spLocks noGrp="1"/>
          </p:cNvSpPr>
          <p:nvPr>
            <p:ph type="sldNum" sz="quarter" idx="12"/>
          </p:nvPr>
        </p:nvSpPr>
        <p:spPr/>
        <p:txBody>
          <a:bodyPr/>
          <a:lstStyle/>
          <a:p>
            <a:fld id="{FF27229C-EC7B-4063-A33B-28A5E87E32ED}" type="slidenum">
              <a:rPr lang="zh-CN" altLang="en-US" smtClean="0"/>
              <a:pPr/>
              <a:t>56</a:t>
            </a:fld>
            <a:endParaRPr lang="zh-CN" altLang="en-US" dirty="0"/>
          </a:p>
        </p:txBody>
      </p:sp>
      <p:pic>
        <p:nvPicPr>
          <p:cNvPr id="7" name="Picture 6" descr="Table&#10;&#10;Description automatically generated">
            <a:extLst>
              <a:ext uri="{FF2B5EF4-FFF2-40B4-BE49-F238E27FC236}">
                <a16:creationId xmlns:a16="http://schemas.microsoft.com/office/drawing/2014/main" id="{264ADFA4-F531-46A2-84BF-A319538F9CFA}"/>
              </a:ext>
            </a:extLst>
          </p:cNvPr>
          <p:cNvPicPr>
            <a:picLocks noChangeAspect="1"/>
          </p:cNvPicPr>
          <p:nvPr/>
        </p:nvPicPr>
        <p:blipFill>
          <a:blip r:embed="rId2"/>
          <a:stretch>
            <a:fillRect/>
          </a:stretch>
        </p:blipFill>
        <p:spPr>
          <a:xfrm>
            <a:off x="1942599" y="1777063"/>
            <a:ext cx="8039601" cy="3564961"/>
          </a:xfrm>
          <a:prstGeom prst="rect">
            <a:avLst/>
          </a:prstGeom>
        </p:spPr>
      </p:pic>
      <p:sp>
        <p:nvSpPr>
          <p:cNvPr id="8" name="Rectangle 7">
            <a:extLst>
              <a:ext uri="{FF2B5EF4-FFF2-40B4-BE49-F238E27FC236}">
                <a16:creationId xmlns:a16="http://schemas.microsoft.com/office/drawing/2014/main" id="{270420D5-B874-44C7-BF51-03F11DA69678}"/>
              </a:ext>
            </a:extLst>
          </p:cNvPr>
          <p:cNvSpPr/>
          <p:nvPr/>
        </p:nvSpPr>
        <p:spPr>
          <a:xfrm>
            <a:off x="1942598" y="4912562"/>
            <a:ext cx="8039601" cy="443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F55B42-7992-4DE3-AA14-EF8E2E0E7C83}"/>
              </a:ext>
            </a:extLst>
          </p:cNvPr>
          <p:cNvSpPr/>
          <p:nvPr/>
        </p:nvSpPr>
        <p:spPr>
          <a:xfrm>
            <a:off x="6336632" y="1791301"/>
            <a:ext cx="999438" cy="35507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23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765F-43C8-486A-97A9-38CEFEE02ED4}"/>
              </a:ext>
            </a:extLst>
          </p:cNvPr>
          <p:cNvSpPr>
            <a:spLocks noGrp="1"/>
          </p:cNvSpPr>
          <p:nvPr>
            <p:ph type="title"/>
          </p:nvPr>
        </p:nvSpPr>
        <p:spPr/>
        <p:txBody>
          <a:bodyPr/>
          <a:lstStyle/>
          <a:p>
            <a:r>
              <a:rPr lang="en-US" dirty="0"/>
              <a:t>Calculating Grains: Step 3</a:t>
            </a:r>
          </a:p>
        </p:txBody>
      </p:sp>
      <p:sp>
        <p:nvSpPr>
          <p:cNvPr id="3" name="Content Placeholder 2">
            <a:extLst>
              <a:ext uri="{FF2B5EF4-FFF2-40B4-BE49-F238E27FC236}">
                <a16:creationId xmlns:a16="http://schemas.microsoft.com/office/drawing/2014/main" id="{49A44D85-DA03-4D6F-BB8A-672FC8DAE236}"/>
              </a:ext>
            </a:extLst>
          </p:cNvPr>
          <p:cNvSpPr>
            <a:spLocks noGrp="1"/>
          </p:cNvSpPr>
          <p:nvPr>
            <p:ph idx="1"/>
          </p:nvPr>
        </p:nvSpPr>
        <p:spPr>
          <a:xfrm>
            <a:off x="4539915" y="1251284"/>
            <a:ext cx="7398799" cy="4936179"/>
          </a:xfrm>
        </p:spPr>
        <p:txBody>
          <a:bodyPr/>
          <a:lstStyle/>
          <a:p>
            <a:r>
              <a:rPr lang="en-US" dirty="0"/>
              <a:t>One serving: 37g</a:t>
            </a:r>
          </a:p>
          <a:p>
            <a:r>
              <a:rPr lang="en-US" dirty="0"/>
              <a:t>Number of items per serving: 1 items</a:t>
            </a:r>
          </a:p>
          <a:p>
            <a:r>
              <a:rPr lang="en-US" dirty="0"/>
              <a:t>Weight of serving by number of items: </a:t>
            </a:r>
          </a:p>
          <a:p>
            <a:pPr lvl="1"/>
            <a:r>
              <a:rPr lang="en-US" dirty="0"/>
              <a:t>37g/1items= 37 grams per item</a:t>
            </a:r>
          </a:p>
          <a:p>
            <a:r>
              <a:rPr lang="en-US" dirty="0"/>
              <a:t>Divide weight of required oz eq (from chart) by weight per item:</a:t>
            </a:r>
          </a:p>
          <a:p>
            <a:pPr lvl="1"/>
            <a:r>
              <a:rPr lang="en-US" dirty="0"/>
              <a:t>14g/37g per item= .38 items</a:t>
            </a:r>
          </a:p>
          <a:p>
            <a:r>
              <a:rPr lang="en-US" dirty="0"/>
              <a:t>Round up to nearest whole number:</a:t>
            </a:r>
          </a:p>
          <a:p>
            <a:pPr lvl="1"/>
            <a:r>
              <a:rPr lang="en-US" dirty="0"/>
              <a:t>1 whole item</a:t>
            </a:r>
          </a:p>
        </p:txBody>
      </p:sp>
      <p:sp>
        <p:nvSpPr>
          <p:cNvPr id="4" name="Slide Number Placeholder 3">
            <a:extLst>
              <a:ext uri="{FF2B5EF4-FFF2-40B4-BE49-F238E27FC236}">
                <a16:creationId xmlns:a16="http://schemas.microsoft.com/office/drawing/2014/main" id="{F500363C-2672-4BF5-8FA7-8CB3C5F3F8F7}"/>
              </a:ext>
            </a:extLst>
          </p:cNvPr>
          <p:cNvSpPr>
            <a:spLocks noGrp="1"/>
          </p:cNvSpPr>
          <p:nvPr>
            <p:ph type="sldNum" sz="quarter" idx="12"/>
          </p:nvPr>
        </p:nvSpPr>
        <p:spPr/>
        <p:txBody>
          <a:bodyPr/>
          <a:lstStyle/>
          <a:p>
            <a:fld id="{FF27229C-EC7B-4063-A33B-28A5E87E32ED}" type="slidenum">
              <a:rPr lang="zh-CN" altLang="en-US" smtClean="0"/>
              <a:pPr/>
              <a:t>57</a:t>
            </a:fld>
            <a:endParaRPr lang="zh-CN" altLang="en-US" dirty="0"/>
          </a:p>
        </p:txBody>
      </p:sp>
      <p:pic>
        <p:nvPicPr>
          <p:cNvPr id="7" name="Picture 6" descr="Table&#10;&#10;Description automatically generated">
            <a:extLst>
              <a:ext uri="{FF2B5EF4-FFF2-40B4-BE49-F238E27FC236}">
                <a16:creationId xmlns:a16="http://schemas.microsoft.com/office/drawing/2014/main" id="{738E9D34-9432-4973-BA8E-15F79FD4971A}"/>
              </a:ext>
            </a:extLst>
          </p:cNvPr>
          <p:cNvPicPr>
            <a:picLocks noChangeAspect="1"/>
          </p:cNvPicPr>
          <p:nvPr/>
        </p:nvPicPr>
        <p:blipFill>
          <a:blip r:embed="rId2"/>
          <a:stretch>
            <a:fillRect/>
          </a:stretch>
        </p:blipFill>
        <p:spPr>
          <a:xfrm>
            <a:off x="567743" y="1129270"/>
            <a:ext cx="2985771" cy="5158901"/>
          </a:xfrm>
          <a:prstGeom prst="rect">
            <a:avLst/>
          </a:prstGeom>
        </p:spPr>
      </p:pic>
      <p:cxnSp>
        <p:nvCxnSpPr>
          <p:cNvPr id="6" name="Straight Arrow Connector 5">
            <a:extLst>
              <a:ext uri="{FF2B5EF4-FFF2-40B4-BE49-F238E27FC236}">
                <a16:creationId xmlns:a16="http://schemas.microsoft.com/office/drawing/2014/main" id="{A06DFA82-44EF-4967-A52C-64FFD1C1AA50}"/>
              </a:ext>
            </a:extLst>
          </p:cNvPr>
          <p:cNvCxnSpPr/>
          <p:nvPr/>
        </p:nvCxnSpPr>
        <p:spPr>
          <a:xfrm flipV="1">
            <a:off x="3553514" y="1540042"/>
            <a:ext cx="986401" cy="3368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5063C4B-0D39-4ECE-B1CA-3ACC309DAEC5}"/>
              </a:ext>
            </a:extLst>
          </p:cNvPr>
          <p:cNvCxnSpPr>
            <a:cxnSpLocks/>
          </p:cNvCxnSpPr>
          <p:nvPr/>
        </p:nvCxnSpPr>
        <p:spPr>
          <a:xfrm>
            <a:off x="2823411" y="1989221"/>
            <a:ext cx="1716504" cy="1604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364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B116-1EBC-4309-9E67-4F1CB4848393}"/>
              </a:ext>
            </a:extLst>
          </p:cNvPr>
          <p:cNvSpPr>
            <a:spLocks noGrp="1"/>
          </p:cNvSpPr>
          <p:nvPr>
            <p:ph type="title"/>
          </p:nvPr>
        </p:nvSpPr>
        <p:spPr/>
        <p:txBody>
          <a:bodyPr/>
          <a:lstStyle/>
          <a:p>
            <a:r>
              <a:rPr lang="en-US" dirty="0"/>
              <a:t>Exhibit A Grain Tool</a:t>
            </a:r>
          </a:p>
        </p:txBody>
      </p:sp>
      <p:sp>
        <p:nvSpPr>
          <p:cNvPr id="3" name="Content Placeholder 2">
            <a:extLst>
              <a:ext uri="{FF2B5EF4-FFF2-40B4-BE49-F238E27FC236}">
                <a16:creationId xmlns:a16="http://schemas.microsoft.com/office/drawing/2014/main" id="{B3927CCA-B4F4-4A29-95E2-9D1F99115F34}"/>
              </a:ext>
            </a:extLst>
          </p:cNvPr>
          <p:cNvSpPr>
            <a:spLocks noGrp="1"/>
          </p:cNvSpPr>
          <p:nvPr>
            <p:ph idx="1"/>
          </p:nvPr>
        </p:nvSpPr>
        <p:spPr>
          <a:xfrm>
            <a:off x="567743" y="1285665"/>
            <a:ext cx="4854489" cy="4794294"/>
          </a:xfrm>
        </p:spPr>
        <p:txBody>
          <a:bodyPr/>
          <a:lstStyle/>
          <a:p>
            <a:r>
              <a:rPr lang="en-US" dirty="0"/>
              <a:t>USDA Food Buying Guide (FBG)</a:t>
            </a:r>
          </a:p>
          <a:p>
            <a:pPr lvl="1"/>
            <a:r>
              <a:rPr lang="en-US" dirty="0">
                <a:hlinkClick r:id="rId2"/>
              </a:rPr>
              <a:t>https://foodbuyingguide.fns.usda.gov/</a:t>
            </a:r>
            <a:endParaRPr lang="en-US" dirty="0"/>
          </a:p>
          <a:p>
            <a:r>
              <a:rPr lang="en-US" dirty="0"/>
              <a:t>Can create a profile to save entries, or enter as a guest</a:t>
            </a:r>
          </a:p>
        </p:txBody>
      </p:sp>
      <p:sp>
        <p:nvSpPr>
          <p:cNvPr id="4" name="Slide Number Placeholder 3">
            <a:extLst>
              <a:ext uri="{FF2B5EF4-FFF2-40B4-BE49-F238E27FC236}">
                <a16:creationId xmlns:a16="http://schemas.microsoft.com/office/drawing/2014/main" id="{8BBEC6C6-3709-4CBB-9BEF-B3A822C2D176}"/>
              </a:ext>
            </a:extLst>
          </p:cNvPr>
          <p:cNvSpPr>
            <a:spLocks noGrp="1"/>
          </p:cNvSpPr>
          <p:nvPr>
            <p:ph type="sldNum" sz="quarter" idx="12"/>
          </p:nvPr>
        </p:nvSpPr>
        <p:spPr/>
        <p:txBody>
          <a:bodyPr/>
          <a:lstStyle/>
          <a:p>
            <a:fld id="{FF27229C-EC7B-4063-A33B-28A5E87E32ED}" type="slidenum">
              <a:rPr lang="zh-CN" altLang="en-US" smtClean="0"/>
              <a:pPr/>
              <a:t>58</a:t>
            </a:fld>
            <a:endParaRPr lang="zh-CN" altLang="en-US" dirty="0"/>
          </a:p>
        </p:txBody>
      </p:sp>
      <p:pic>
        <p:nvPicPr>
          <p:cNvPr id="8" name="Picture 7" descr="Graphical user interface, text&#10;&#10;Description automatically generated">
            <a:extLst>
              <a:ext uri="{FF2B5EF4-FFF2-40B4-BE49-F238E27FC236}">
                <a16:creationId xmlns:a16="http://schemas.microsoft.com/office/drawing/2014/main" id="{CEA7B34B-1350-4D6A-ABC1-D6190B9B293D}"/>
              </a:ext>
            </a:extLst>
          </p:cNvPr>
          <p:cNvPicPr>
            <a:picLocks noChangeAspect="1"/>
          </p:cNvPicPr>
          <p:nvPr/>
        </p:nvPicPr>
        <p:blipFill>
          <a:blip r:embed="rId3"/>
          <a:stretch>
            <a:fillRect/>
          </a:stretch>
        </p:blipFill>
        <p:spPr>
          <a:xfrm>
            <a:off x="5805325" y="1285664"/>
            <a:ext cx="6133390" cy="4794294"/>
          </a:xfrm>
          <a:prstGeom prst="rect">
            <a:avLst/>
          </a:prstGeom>
        </p:spPr>
      </p:pic>
    </p:spTree>
    <p:extLst>
      <p:ext uri="{BB962C8B-B14F-4D97-AF65-F5344CB8AC3E}">
        <p14:creationId xmlns:p14="http://schemas.microsoft.com/office/powerpoint/2010/main" val="957689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4A45-3C52-4A95-80A9-D79C06663618}"/>
              </a:ext>
            </a:extLst>
          </p:cNvPr>
          <p:cNvSpPr>
            <a:spLocks noGrp="1"/>
          </p:cNvSpPr>
          <p:nvPr>
            <p:ph type="title"/>
          </p:nvPr>
        </p:nvSpPr>
        <p:spPr/>
        <p:txBody>
          <a:bodyPr/>
          <a:lstStyle/>
          <a:p>
            <a:r>
              <a:rPr lang="en-US" dirty="0"/>
              <a:t>Exhibit A Grains Tool</a:t>
            </a:r>
          </a:p>
        </p:txBody>
      </p:sp>
      <p:sp>
        <p:nvSpPr>
          <p:cNvPr id="4" name="Slide Number Placeholder 3">
            <a:extLst>
              <a:ext uri="{FF2B5EF4-FFF2-40B4-BE49-F238E27FC236}">
                <a16:creationId xmlns:a16="http://schemas.microsoft.com/office/drawing/2014/main" id="{0D2ADC6C-7CB0-4910-93C0-14517DB5E004}"/>
              </a:ext>
            </a:extLst>
          </p:cNvPr>
          <p:cNvSpPr>
            <a:spLocks noGrp="1"/>
          </p:cNvSpPr>
          <p:nvPr>
            <p:ph type="sldNum" sz="quarter" idx="12"/>
          </p:nvPr>
        </p:nvSpPr>
        <p:spPr/>
        <p:txBody>
          <a:bodyPr/>
          <a:lstStyle/>
          <a:p>
            <a:fld id="{FF27229C-EC7B-4063-A33B-28A5E87E32ED}" type="slidenum">
              <a:rPr lang="zh-CN" altLang="en-US" smtClean="0"/>
              <a:pPr/>
              <a:t>59</a:t>
            </a:fld>
            <a:endParaRPr lang="zh-CN" altLang="en-US" dirty="0"/>
          </a:p>
        </p:txBody>
      </p:sp>
      <p:pic>
        <p:nvPicPr>
          <p:cNvPr id="6" name="Picture 5" descr="Graphical user interface, website&#10;&#10;Description automatically generated">
            <a:extLst>
              <a:ext uri="{FF2B5EF4-FFF2-40B4-BE49-F238E27FC236}">
                <a16:creationId xmlns:a16="http://schemas.microsoft.com/office/drawing/2014/main" id="{E5955637-6771-4968-8DC2-D1058B28F4C7}"/>
              </a:ext>
            </a:extLst>
          </p:cNvPr>
          <p:cNvPicPr>
            <a:picLocks noChangeAspect="1"/>
          </p:cNvPicPr>
          <p:nvPr/>
        </p:nvPicPr>
        <p:blipFill rotWithShape="1">
          <a:blip r:embed="rId2"/>
          <a:srcRect l="711"/>
          <a:stretch/>
        </p:blipFill>
        <p:spPr>
          <a:xfrm>
            <a:off x="364957" y="1187283"/>
            <a:ext cx="5431583" cy="4603917"/>
          </a:xfrm>
          <a:prstGeom prst="rect">
            <a:avLst/>
          </a:prstGeom>
        </p:spPr>
      </p:pic>
      <p:sp>
        <p:nvSpPr>
          <p:cNvPr id="7" name="Rectangle 6">
            <a:extLst>
              <a:ext uri="{FF2B5EF4-FFF2-40B4-BE49-F238E27FC236}">
                <a16:creationId xmlns:a16="http://schemas.microsoft.com/office/drawing/2014/main" id="{18C30E6E-AFCB-44EB-971B-1465A57FAF8A}"/>
              </a:ext>
            </a:extLst>
          </p:cNvPr>
          <p:cNvSpPr/>
          <p:nvPr/>
        </p:nvSpPr>
        <p:spPr>
          <a:xfrm>
            <a:off x="567743" y="3598422"/>
            <a:ext cx="1630025" cy="267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5B6971D7-CFA8-4DD8-9873-0E7D161ADC7F}"/>
              </a:ext>
            </a:extLst>
          </p:cNvPr>
          <p:cNvPicPr>
            <a:picLocks noChangeAspect="1"/>
          </p:cNvPicPr>
          <p:nvPr/>
        </p:nvPicPr>
        <p:blipFill>
          <a:blip r:embed="rId3"/>
          <a:stretch>
            <a:fillRect/>
          </a:stretch>
        </p:blipFill>
        <p:spPr>
          <a:xfrm>
            <a:off x="6190354" y="2090589"/>
            <a:ext cx="5748361" cy="3015666"/>
          </a:xfrm>
          <a:prstGeom prst="rect">
            <a:avLst/>
          </a:prstGeom>
        </p:spPr>
      </p:pic>
      <p:sp>
        <p:nvSpPr>
          <p:cNvPr id="10" name="Rectangle 9">
            <a:extLst>
              <a:ext uri="{FF2B5EF4-FFF2-40B4-BE49-F238E27FC236}">
                <a16:creationId xmlns:a16="http://schemas.microsoft.com/office/drawing/2014/main" id="{555E34E1-ECE2-431B-8253-D1995A71D005}"/>
              </a:ext>
            </a:extLst>
          </p:cNvPr>
          <p:cNvSpPr/>
          <p:nvPr/>
        </p:nvSpPr>
        <p:spPr>
          <a:xfrm>
            <a:off x="6096000" y="4331368"/>
            <a:ext cx="1491916" cy="4491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26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Agenda</a:t>
            </a:r>
          </a:p>
        </p:txBody>
      </p:sp>
      <p:sp>
        <p:nvSpPr>
          <p:cNvPr id="9" name="Content Placeholder 8"/>
          <p:cNvSpPr>
            <a:spLocks noGrp="1"/>
          </p:cNvSpPr>
          <p:nvPr>
            <p:ph idx="1"/>
          </p:nvPr>
        </p:nvSpPr>
        <p:spPr>
          <a:xfrm>
            <a:off x="567743" y="1230403"/>
            <a:ext cx="11370972" cy="5049746"/>
          </a:xfrm>
        </p:spPr>
        <p:txBody>
          <a:bodyPr/>
          <a:lstStyle/>
          <a:p>
            <a:pPr marL="514350" indent="-514350">
              <a:buFont typeface="+mj-lt"/>
              <a:buAutoNum type="arabicPeriod"/>
              <a:tabLst>
                <a:tab pos="2393950" algn="l"/>
              </a:tabLst>
            </a:pPr>
            <a:r>
              <a:rPr lang="en-US" sz="3600" dirty="0"/>
              <a:t>What are ounce equivalents?</a:t>
            </a:r>
          </a:p>
          <a:p>
            <a:pPr marL="514350" indent="-514350">
              <a:buFont typeface="+mj-lt"/>
              <a:buAutoNum type="arabicPeriod"/>
              <a:tabLst>
                <a:tab pos="2393950" algn="l"/>
              </a:tabLst>
            </a:pPr>
            <a:r>
              <a:rPr lang="en-US" sz="3600" dirty="0"/>
              <a:t>Using USDA resources</a:t>
            </a:r>
          </a:p>
          <a:p>
            <a:pPr marL="514350" indent="-514350">
              <a:buFont typeface="+mj-lt"/>
              <a:buAutoNum type="arabicPeriod"/>
              <a:tabLst>
                <a:tab pos="2393950" algn="l"/>
              </a:tabLst>
            </a:pPr>
            <a:r>
              <a:rPr lang="en-US" sz="3600" dirty="0"/>
              <a:t>What if my grain is different?</a:t>
            </a:r>
          </a:p>
          <a:p>
            <a:pPr marL="514350" indent="-514350">
              <a:buFont typeface="+mj-lt"/>
              <a:buAutoNum type="arabicPeriod"/>
              <a:tabLst>
                <a:tab pos="2393950" algn="l"/>
              </a:tabLst>
            </a:pPr>
            <a:r>
              <a:rPr lang="en-US" sz="3600" dirty="0"/>
              <a:t>Questions</a:t>
            </a:r>
          </a:p>
          <a:p>
            <a:pPr marL="514350" indent="-514350">
              <a:buFont typeface="+mj-lt"/>
              <a:buAutoNum type="arabicPeriod"/>
              <a:tabLst>
                <a:tab pos="2393950" algn="l"/>
              </a:tabLst>
            </a:pPr>
            <a:endParaRPr lang="en-US" sz="36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3917358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F799-F05C-4455-944A-BE04462F21CE}"/>
              </a:ext>
            </a:extLst>
          </p:cNvPr>
          <p:cNvSpPr>
            <a:spLocks noGrp="1"/>
          </p:cNvSpPr>
          <p:nvPr>
            <p:ph type="title"/>
          </p:nvPr>
        </p:nvSpPr>
        <p:spPr/>
        <p:txBody>
          <a:bodyPr/>
          <a:lstStyle/>
          <a:p>
            <a:r>
              <a:rPr lang="en-US" dirty="0"/>
              <a:t>Exhibit A Grains Tool</a:t>
            </a:r>
          </a:p>
        </p:txBody>
      </p:sp>
      <p:sp>
        <p:nvSpPr>
          <p:cNvPr id="3" name="Content Placeholder 2">
            <a:extLst>
              <a:ext uri="{FF2B5EF4-FFF2-40B4-BE49-F238E27FC236}">
                <a16:creationId xmlns:a16="http://schemas.microsoft.com/office/drawing/2014/main" id="{398275F5-92E4-4A7D-83A4-EC89B7E8DB2E}"/>
              </a:ext>
            </a:extLst>
          </p:cNvPr>
          <p:cNvSpPr>
            <a:spLocks noGrp="1"/>
          </p:cNvSpPr>
          <p:nvPr>
            <p:ph idx="1"/>
          </p:nvPr>
        </p:nvSpPr>
        <p:spPr/>
        <p:txBody>
          <a:bodyPr/>
          <a:lstStyle/>
          <a:p>
            <a:r>
              <a:rPr lang="en-US" dirty="0"/>
              <a:t>The tool has extensive instructions (including a step-by-step video) to explain how to enter in items, and use the tool to calculate the amount to serve  </a:t>
            </a:r>
          </a:p>
          <a:p>
            <a:endParaRPr lang="en-US" dirty="0"/>
          </a:p>
          <a:p>
            <a:r>
              <a:rPr lang="en-US" dirty="0"/>
              <a:t>Note: this tool will provide you with fractions of servings to get to the minimum ounce equivalent (may be less than what you calculate using other method)</a:t>
            </a:r>
          </a:p>
          <a:p>
            <a:pPr marL="457200" lvl="1" indent="0">
              <a:buNone/>
            </a:pPr>
            <a:endParaRPr lang="en-US" dirty="0"/>
          </a:p>
        </p:txBody>
      </p:sp>
      <p:sp>
        <p:nvSpPr>
          <p:cNvPr id="4" name="Slide Number Placeholder 3">
            <a:extLst>
              <a:ext uri="{FF2B5EF4-FFF2-40B4-BE49-F238E27FC236}">
                <a16:creationId xmlns:a16="http://schemas.microsoft.com/office/drawing/2014/main" id="{7D64B31D-9BB8-40E4-BE4F-C5ED10BED979}"/>
              </a:ext>
            </a:extLst>
          </p:cNvPr>
          <p:cNvSpPr>
            <a:spLocks noGrp="1"/>
          </p:cNvSpPr>
          <p:nvPr>
            <p:ph type="sldNum" sz="quarter" idx="12"/>
          </p:nvPr>
        </p:nvSpPr>
        <p:spPr/>
        <p:txBody>
          <a:bodyPr/>
          <a:lstStyle/>
          <a:p>
            <a:fld id="{FF27229C-EC7B-4063-A33B-28A5E87E32ED}" type="slidenum">
              <a:rPr lang="zh-CN" altLang="en-US" smtClean="0"/>
              <a:pPr/>
              <a:t>60</a:t>
            </a:fld>
            <a:endParaRPr lang="zh-CN" altLang="en-US" dirty="0"/>
          </a:p>
        </p:txBody>
      </p:sp>
    </p:spTree>
    <p:extLst>
      <p:ext uri="{BB962C8B-B14F-4D97-AF65-F5344CB8AC3E}">
        <p14:creationId xmlns:p14="http://schemas.microsoft.com/office/powerpoint/2010/main" val="3137681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Questions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2634743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1364-F605-44EB-B643-BCB1728DD567}"/>
              </a:ext>
            </a:extLst>
          </p:cNvPr>
          <p:cNvSpPr>
            <a:spLocks noGrp="1"/>
          </p:cNvSpPr>
          <p:nvPr>
            <p:ph type="title"/>
          </p:nvPr>
        </p:nvSpPr>
        <p:spPr/>
        <p:txBody>
          <a:bodyPr/>
          <a:lstStyle/>
          <a:p>
            <a:r>
              <a:rPr lang="en-US" dirty="0"/>
              <a:t>Survey link	</a:t>
            </a:r>
          </a:p>
        </p:txBody>
      </p:sp>
      <p:sp>
        <p:nvSpPr>
          <p:cNvPr id="3" name="Content Placeholder 2">
            <a:extLst>
              <a:ext uri="{FF2B5EF4-FFF2-40B4-BE49-F238E27FC236}">
                <a16:creationId xmlns:a16="http://schemas.microsoft.com/office/drawing/2014/main" id="{82F486E9-58CA-4C9D-8607-98221BE15F15}"/>
              </a:ext>
            </a:extLst>
          </p:cNvPr>
          <p:cNvSpPr>
            <a:spLocks noGrp="1"/>
          </p:cNvSpPr>
          <p:nvPr>
            <p:ph idx="1"/>
          </p:nvPr>
        </p:nvSpPr>
        <p:spPr/>
        <p:txBody>
          <a:bodyPr/>
          <a:lstStyle/>
          <a:p>
            <a:r>
              <a:rPr lang="en-US" dirty="0"/>
              <a:t>Please use this link to access your certificate of training completion survey: </a:t>
            </a:r>
            <a:r>
              <a:rPr lang="en-US" dirty="0">
                <a:hlinkClick r:id="rId2"/>
              </a:rPr>
              <a:t>https://survey.alchemer.com/s3/6608825/FY22-CACFP-Ounce-Equivalents</a:t>
            </a:r>
            <a:r>
              <a:rPr lang="en-US" dirty="0"/>
              <a:t>   </a:t>
            </a:r>
          </a:p>
        </p:txBody>
      </p:sp>
      <p:sp>
        <p:nvSpPr>
          <p:cNvPr id="4" name="Slide Number Placeholder 3">
            <a:extLst>
              <a:ext uri="{FF2B5EF4-FFF2-40B4-BE49-F238E27FC236}">
                <a16:creationId xmlns:a16="http://schemas.microsoft.com/office/drawing/2014/main" id="{B3129F23-3D31-4699-B1C2-7F5A64DC383D}"/>
              </a:ext>
            </a:extLst>
          </p:cNvPr>
          <p:cNvSpPr>
            <a:spLocks noGrp="1"/>
          </p:cNvSpPr>
          <p:nvPr>
            <p:ph type="sldNum" sz="quarter" idx="12"/>
          </p:nvPr>
        </p:nvSpPr>
        <p:spPr/>
        <p:txBody>
          <a:bodyPr/>
          <a:lstStyle/>
          <a:p>
            <a:fld id="{FF27229C-EC7B-4063-A33B-28A5E87E32ED}" type="slidenum">
              <a:rPr lang="zh-CN" altLang="en-US" smtClean="0"/>
              <a:pPr/>
              <a:t>62</a:t>
            </a:fld>
            <a:endParaRPr lang="zh-CN" altLang="en-US" dirty="0"/>
          </a:p>
        </p:txBody>
      </p:sp>
    </p:spTree>
    <p:extLst>
      <p:ext uri="{BB962C8B-B14F-4D97-AF65-F5344CB8AC3E}">
        <p14:creationId xmlns:p14="http://schemas.microsoft.com/office/powerpoint/2010/main" val="2969121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781.338.6471</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Shannon.Raymond@mass.gov</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1" y="3016755"/>
            <a:ext cx="12191999" cy="707886"/>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Shannon Raymond, MPH</a:t>
            </a:r>
          </a:p>
          <a:p>
            <a:pPr algn="ctr"/>
            <a:r>
              <a:rPr lang="en-US" altLang="zh-CN" sz="2000" b="1" dirty="0">
                <a:solidFill>
                  <a:schemeClr val="bg1"/>
                </a:solidFill>
                <a:latin typeface="Segoe SemiBold" panose="020B0703040204020203" pitchFamily="34" charset="0"/>
                <a:cs typeface="Segoe SemiBold" panose="020B0703040204020203" pitchFamily="34" charset="0"/>
              </a:rPr>
              <a:t> Training Coordinator</a:t>
            </a:r>
            <a:endParaRPr lang="zh-CN" altLang="en-US" sz="2000" b="1"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8918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What are Ounce Equivalents?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404213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D433-9BB9-440A-ACE9-69FC0216B228}"/>
              </a:ext>
            </a:extLst>
          </p:cNvPr>
          <p:cNvSpPr>
            <a:spLocks noGrp="1"/>
          </p:cNvSpPr>
          <p:nvPr>
            <p:ph type="title"/>
          </p:nvPr>
        </p:nvSpPr>
        <p:spPr/>
        <p:txBody>
          <a:bodyPr/>
          <a:lstStyle/>
          <a:p>
            <a:r>
              <a:rPr lang="en-US" dirty="0"/>
              <a:t>What are ounce equivalents?</a:t>
            </a:r>
          </a:p>
        </p:txBody>
      </p:sp>
      <p:sp>
        <p:nvSpPr>
          <p:cNvPr id="3" name="Content Placeholder 2">
            <a:extLst>
              <a:ext uri="{FF2B5EF4-FFF2-40B4-BE49-F238E27FC236}">
                <a16:creationId xmlns:a16="http://schemas.microsoft.com/office/drawing/2014/main" id="{DF672EEE-1653-4086-9004-9FB590CA3247}"/>
              </a:ext>
            </a:extLst>
          </p:cNvPr>
          <p:cNvSpPr>
            <a:spLocks noGrp="1"/>
          </p:cNvSpPr>
          <p:nvPr>
            <p:ph idx="1"/>
          </p:nvPr>
        </p:nvSpPr>
        <p:spPr/>
        <p:txBody>
          <a:bodyPr/>
          <a:lstStyle/>
          <a:p>
            <a:r>
              <a:rPr lang="en-US" dirty="0"/>
              <a:t>A method of measuring grains in the CACFP</a:t>
            </a:r>
          </a:p>
          <a:p>
            <a:pPr lvl="1"/>
            <a:r>
              <a:rPr lang="en-US" dirty="0"/>
              <a:t>Ounce equivalent= the amount of food you need to make up 16 grams of grain</a:t>
            </a:r>
          </a:p>
          <a:p>
            <a:r>
              <a:rPr lang="en-US" dirty="0"/>
              <a:t>The amount of grain in a product can vary based on the </a:t>
            </a:r>
            <a:r>
              <a:rPr lang="en-US" u="sng" dirty="0"/>
              <a:t>type</a:t>
            </a:r>
            <a:r>
              <a:rPr lang="en-US" dirty="0"/>
              <a:t> of the item, and the </a:t>
            </a:r>
            <a:r>
              <a:rPr lang="en-US" u="sng" dirty="0"/>
              <a:t>size</a:t>
            </a:r>
          </a:p>
          <a:p>
            <a:endParaRPr lang="en-US" dirty="0"/>
          </a:p>
        </p:txBody>
      </p:sp>
      <p:sp>
        <p:nvSpPr>
          <p:cNvPr id="4" name="Slide Number Placeholder 3">
            <a:extLst>
              <a:ext uri="{FF2B5EF4-FFF2-40B4-BE49-F238E27FC236}">
                <a16:creationId xmlns:a16="http://schemas.microsoft.com/office/drawing/2014/main" id="{059E4755-B109-43B2-841F-B25CCDC2CDAA}"/>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pic>
        <p:nvPicPr>
          <p:cNvPr id="6" name="Picture 5" descr="Diagram&#10;&#10;Description automatically generated">
            <a:extLst>
              <a:ext uri="{FF2B5EF4-FFF2-40B4-BE49-F238E27FC236}">
                <a16:creationId xmlns:a16="http://schemas.microsoft.com/office/drawing/2014/main" id="{FF5CDC34-ADCD-4F87-9739-AD9507F99FFF}"/>
              </a:ext>
            </a:extLst>
          </p:cNvPr>
          <p:cNvPicPr>
            <a:picLocks noChangeAspect="1"/>
          </p:cNvPicPr>
          <p:nvPr/>
        </p:nvPicPr>
        <p:blipFill>
          <a:blip r:embed="rId2"/>
          <a:stretch>
            <a:fillRect/>
          </a:stretch>
        </p:blipFill>
        <p:spPr>
          <a:xfrm>
            <a:off x="3124996" y="3952746"/>
            <a:ext cx="5942008" cy="2343169"/>
          </a:xfrm>
          <a:prstGeom prst="rect">
            <a:avLst/>
          </a:prstGeom>
        </p:spPr>
      </p:pic>
    </p:spTree>
    <p:extLst>
      <p:ext uri="{BB962C8B-B14F-4D97-AF65-F5344CB8AC3E}">
        <p14:creationId xmlns:p14="http://schemas.microsoft.com/office/powerpoint/2010/main" val="179599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9F75-A30A-4C98-AD1B-AF9AED41D5E4}"/>
              </a:ext>
            </a:extLst>
          </p:cNvPr>
          <p:cNvSpPr>
            <a:spLocks noGrp="1"/>
          </p:cNvSpPr>
          <p:nvPr>
            <p:ph type="title"/>
          </p:nvPr>
        </p:nvSpPr>
        <p:spPr/>
        <p:txBody>
          <a:bodyPr/>
          <a:lstStyle/>
          <a:p>
            <a:r>
              <a:rPr lang="en-US" dirty="0"/>
              <a:t>Why the switch to ounce equivalents?</a:t>
            </a:r>
          </a:p>
        </p:txBody>
      </p:sp>
      <p:sp>
        <p:nvSpPr>
          <p:cNvPr id="3" name="Content Placeholder 2">
            <a:extLst>
              <a:ext uri="{FF2B5EF4-FFF2-40B4-BE49-F238E27FC236}">
                <a16:creationId xmlns:a16="http://schemas.microsoft.com/office/drawing/2014/main" id="{9CD05253-5A26-4E3C-BEB7-EC3705898AE6}"/>
              </a:ext>
            </a:extLst>
          </p:cNvPr>
          <p:cNvSpPr>
            <a:spLocks noGrp="1"/>
          </p:cNvSpPr>
          <p:nvPr>
            <p:ph idx="1"/>
          </p:nvPr>
        </p:nvSpPr>
        <p:spPr/>
        <p:txBody>
          <a:bodyPr/>
          <a:lstStyle/>
          <a:p>
            <a:r>
              <a:rPr lang="en-US" dirty="0"/>
              <a:t>Ounce equivalents (oz eq) helps streamline the CACFP with other Child Nutrition Programs (CNP)</a:t>
            </a:r>
          </a:p>
          <a:p>
            <a:r>
              <a:rPr lang="en-US" dirty="0"/>
              <a:t>Oz eq are used by the National Dietary Guidelines for Americans, and with MyPlate consumer messaging</a:t>
            </a:r>
          </a:p>
          <a:p>
            <a:r>
              <a:rPr lang="en-US" dirty="0"/>
              <a:t>Oz eq helps programs to know they are serving the correct portions of grains to meet the nutritional needs of participants</a:t>
            </a:r>
          </a:p>
        </p:txBody>
      </p:sp>
      <p:sp>
        <p:nvSpPr>
          <p:cNvPr id="4" name="Slide Number Placeholder 3">
            <a:extLst>
              <a:ext uri="{FF2B5EF4-FFF2-40B4-BE49-F238E27FC236}">
                <a16:creationId xmlns:a16="http://schemas.microsoft.com/office/drawing/2014/main" id="{BE005118-42FD-4E1D-954B-72286AC15396}"/>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1828272320"/>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27790</TotalTime>
  <Words>2605</Words>
  <Application>Microsoft Office PowerPoint</Application>
  <PresentationFormat>Widescreen</PresentationFormat>
  <Paragraphs>316</Paragraphs>
  <Slides>63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等线</vt:lpstr>
      <vt:lpstr>Arial</vt:lpstr>
      <vt:lpstr>Courier New</vt:lpstr>
      <vt:lpstr>Segoe</vt:lpstr>
      <vt:lpstr>Segoe SemiBold</vt:lpstr>
      <vt:lpstr>Segoe UI</vt:lpstr>
      <vt:lpstr>Segoe UI Semibold</vt:lpstr>
      <vt:lpstr>Wingdings</vt:lpstr>
      <vt:lpstr>ESE​​</vt:lpstr>
      <vt:lpstr>Link to training recording </vt:lpstr>
      <vt:lpstr>Transitioning to Ounce Equivalents for Grains in the CACFP</vt:lpstr>
      <vt:lpstr>Current USDA nondiscrimination statement</vt:lpstr>
      <vt:lpstr>Goal for today </vt:lpstr>
      <vt:lpstr>Ounce Equivalents Implementation</vt:lpstr>
      <vt:lpstr>Agenda</vt:lpstr>
      <vt:lpstr>PowerPoint Presentation</vt:lpstr>
      <vt:lpstr>What are ounce equivalents?</vt:lpstr>
      <vt:lpstr>Why the switch to ounce equivalents?</vt:lpstr>
      <vt:lpstr>Oz eq vs. servings (children)</vt:lpstr>
      <vt:lpstr>Oz eq vs. servings (adults)</vt:lpstr>
      <vt:lpstr>PowerPoint Presentation</vt:lpstr>
      <vt:lpstr>USDA handouts</vt:lpstr>
      <vt:lpstr>Using Ounce Equivalents in the CACFP Worksheet</vt:lpstr>
      <vt:lpstr>How much is 1 ounce equivalent?</vt:lpstr>
      <vt:lpstr>Grains Measuring Chart</vt:lpstr>
      <vt:lpstr>Using the Grains Measuring Chart </vt:lpstr>
      <vt:lpstr>Using the Grains Measuring Chart </vt:lpstr>
      <vt:lpstr>Using the Grains Measuring Chart </vt:lpstr>
      <vt:lpstr>Using the Grains Measuring Chart </vt:lpstr>
      <vt:lpstr>Using the Grains Measuring Chart </vt:lpstr>
      <vt:lpstr>Example 1</vt:lpstr>
      <vt:lpstr>Step 1: Find the grain item on worksheet</vt:lpstr>
      <vt:lpstr>Step 2: See how item is quantified</vt:lpstr>
      <vt:lpstr>Step 3: Find the age group</vt:lpstr>
      <vt:lpstr>Example 2: Grains with weight</vt:lpstr>
      <vt:lpstr>Steps 1 and 2: Find the grain item and how it’s quantified</vt:lpstr>
      <vt:lpstr>Grains by weight</vt:lpstr>
      <vt:lpstr>Nutrition Facts label </vt:lpstr>
      <vt:lpstr>What happens if a serving size isn’t sufficient?</vt:lpstr>
      <vt:lpstr>Grain meets minimum amount in worksheet</vt:lpstr>
      <vt:lpstr>How much grain do I need?</vt:lpstr>
      <vt:lpstr>How much grain do I need?</vt:lpstr>
      <vt:lpstr>Example 3: Grains with size</vt:lpstr>
      <vt:lpstr>Steps 1 and 2: Find the grain item and how it’s quantified</vt:lpstr>
      <vt:lpstr>Grains by weight</vt:lpstr>
      <vt:lpstr>Grains measuring tool</vt:lpstr>
      <vt:lpstr>Grains measuring tool</vt:lpstr>
      <vt:lpstr>Grains measuring tool</vt:lpstr>
      <vt:lpstr>Comparing size of item to grains chart</vt:lpstr>
      <vt:lpstr>What happens if a serving size isn’t sufficient?</vt:lpstr>
      <vt:lpstr>Grain meets minimum amount in worksheet</vt:lpstr>
      <vt:lpstr>How much grain do I need?</vt:lpstr>
      <vt:lpstr>How much grain do I need?</vt:lpstr>
      <vt:lpstr>Serving infants using ounce equivalents for grains</vt:lpstr>
      <vt:lpstr>Serving infants using ounce equivalents for grains</vt:lpstr>
      <vt:lpstr>Crediting single-serve containers of grains</vt:lpstr>
      <vt:lpstr>Grains chart: single serve packages</vt:lpstr>
      <vt:lpstr>PowerPoint Presentation</vt:lpstr>
      <vt:lpstr>What if my grain is different? </vt:lpstr>
      <vt:lpstr>Calculating ounce equivalents for grains </vt:lpstr>
      <vt:lpstr>Step 1: What is the requirement?</vt:lpstr>
      <vt:lpstr>Step 2: Find the item in the grain chart</vt:lpstr>
      <vt:lpstr>Step 3: Look at Nutrition Facts and Calculate</vt:lpstr>
      <vt:lpstr>Calculating Grains: example</vt:lpstr>
      <vt:lpstr>Calculating Grains: example</vt:lpstr>
      <vt:lpstr>Calculating Grains: Step 3</vt:lpstr>
      <vt:lpstr>Exhibit A Grain Tool</vt:lpstr>
      <vt:lpstr>Exhibit A Grains Tool</vt:lpstr>
      <vt:lpstr>Exhibit A Grains Tool</vt:lpstr>
      <vt:lpstr>PowerPoint Presentation</vt:lpstr>
      <vt:lpstr>Survey link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Main Title Here</dc:title>
  <dc:creator>Raymond, Shannon (DESE)</dc:creator>
  <cp:lastModifiedBy>Robin Brooks</cp:lastModifiedBy>
  <cp:revision>307</cp:revision>
  <cp:lastPrinted>2017-08-07T14:46:10Z</cp:lastPrinted>
  <dcterms:created xsi:type="dcterms:W3CDTF">2019-04-04T15:16:52Z</dcterms:created>
  <dcterms:modified xsi:type="dcterms:W3CDTF">2022-05-11T14:16:34Z</dcterms:modified>
</cp:coreProperties>
</file>